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4" r:id="rId3"/>
    <p:sldMasterId id="2147483675" r:id="rId4"/>
    <p:sldMasterId id="2147483676" r:id="rId5"/>
    <p:sldMasterId id="2147483677" r:id="rId6"/>
    <p:sldMasterId id="2147483678" r:id="rId7"/>
  </p:sldMasterIdLst>
  <p:notesMasterIdLst>
    <p:notesMasterId r:id="rId23"/>
  </p:notesMasterIdLst>
  <p:handoutMasterIdLst>
    <p:handoutMasterId r:id="rId24"/>
  </p:handoutMasterIdLst>
  <p:sldIdLst>
    <p:sldId id="277" r:id="rId8"/>
    <p:sldId id="279" r:id="rId9"/>
    <p:sldId id="274" r:id="rId10"/>
    <p:sldId id="275" r:id="rId11"/>
    <p:sldId id="276" r:id="rId12"/>
    <p:sldId id="269" r:id="rId13"/>
    <p:sldId id="270" r:id="rId14"/>
    <p:sldId id="271" r:id="rId15"/>
    <p:sldId id="272" r:id="rId16"/>
    <p:sldId id="273" r:id="rId17"/>
    <p:sldId id="305" r:id="rId18"/>
    <p:sldId id="306" r:id="rId19"/>
    <p:sldId id="256" r:id="rId20"/>
    <p:sldId id="258" r:id="rId21"/>
    <p:sldId id="30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A00"/>
    <a:srgbClr val="D9DD89"/>
    <a:srgbClr val="FFFFAF"/>
    <a:srgbClr val="4D4D4D"/>
    <a:srgbClr val="663300"/>
    <a:srgbClr val="63A0D7"/>
    <a:srgbClr val="003300"/>
    <a:srgbClr val="FF15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77" autoAdjust="0"/>
  </p:normalViewPr>
  <p:slideViewPr>
    <p:cSldViewPr>
      <p:cViewPr varScale="1">
        <p:scale>
          <a:sx n="78" d="100"/>
          <a:sy n="78" d="100"/>
        </p:scale>
        <p:origin x="-51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2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4.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A14D534-49C8-4C52-B904-20D461C9278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64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BD26EED-09BE-421F-99BC-A1F50A1E519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772E1E-CDBD-4E5B-BB28-CA751A979079}" type="slidenum">
              <a:rPr lang="en-US"/>
              <a:pPr/>
              <a:t>1</a:t>
            </a:fld>
            <a:endParaRPr lang="en-US"/>
          </a:p>
        </p:txBody>
      </p:sp>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p:txBody>
          <a:bodyPr/>
          <a:lstStyle/>
          <a:p>
            <a:pPr>
              <a:spcBef>
                <a:spcPct val="0"/>
              </a:spcBef>
            </a:pPr>
            <a:endParaRPr lang="en-US"/>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4ADEF2E-6312-40A6-B1EE-0674EEB128C5}" type="slidenum">
              <a:rPr lang="en-US" sz="1200">
                <a:latin typeface="+mn-lt"/>
              </a:rPr>
              <a:pPr algn="r">
                <a:defRPr/>
              </a:pPr>
              <a:t>1</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FC183E-DC37-4130-88F2-D77A87181AF6}" type="slidenum">
              <a:rPr lang="en-US"/>
              <a:pPr/>
              <a:t>2</a:t>
            </a:fld>
            <a:endParaRPr lang="en-US"/>
          </a:p>
        </p:txBody>
      </p:sp>
      <p:sp>
        <p:nvSpPr>
          <p:cNvPr id="475138" name="Slide Image Placeholder 1"/>
          <p:cNvSpPr>
            <a:spLocks noGrp="1" noRot="1" noChangeAspect="1" noTextEdit="1"/>
          </p:cNvSpPr>
          <p:nvPr>
            <p:ph type="sldImg"/>
          </p:nvPr>
        </p:nvSpPr>
        <p:spPr>
          <a:ln/>
        </p:spPr>
      </p:sp>
      <p:sp>
        <p:nvSpPr>
          <p:cNvPr id="475139" name="Notes Placeholder 2"/>
          <p:cNvSpPr>
            <a:spLocks noGrp="1"/>
          </p:cNvSpPr>
          <p:nvPr>
            <p:ph type="body" idx="1"/>
          </p:nvPr>
        </p:nvSpPr>
        <p:spPr/>
        <p:txBody>
          <a:bodyPr/>
          <a:lstStyle/>
          <a:p>
            <a:pPr>
              <a:spcBef>
                <a:spcPct val="0"/>
              </a:spcBef>
            </a:pPr>
            <a:endParaRPr lang="en-US"/>
          </a:p>
        </p:txBody>
      </p:sp>
      <p:sp>
        <p:nvSpPr>
          <p:cNvPr id="184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2FB2776-BC94-479B-BFAA-B844823E7C53}" type="slidenum">
              <a:rPr lang="en-US" sz="1200">
                <a:latin typeface="+mn-lt"/>
              </a:rPr>
              <a:pPr algn="r">
                <a:defRPr/>
              </a:pPr>
              <a:t>2</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D54DD4-2F6A-4C20-AD50-C3B7FE6914CF}" type="slidenum">
              <a:rPr lang="en-US"/>
              <a:pPr/>
              <a:t>5</a:t>
            </a:fld>
            <a:endParaRPr lang="en-US"/>
          </a:p>
        </p:txBody>
      </p:sp>
      <p:sp>
        <p:nvSpPr>
          <p:cNvPr id="468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spcBef>
                <a:spcPct val="0"/>
              </a:spcBef>
            </a:pPr>
            <a:endParaRPr lang="en-US"/>
          </a:p>
        </p:txBody>
      </p:sp>
      <p:sp>
        <p:nvSpPr>
          <p:cNvPr id="4689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48EC2D6-091E-4265-A435-9392FEFA57E7}" type="slidenum">
              <a:rPr lang="en-US" sz="1200">
                <a:latin typeface="Calibri" pitchFamily="34" charset="0"/>
              </a:rPr>
              <a:pPr algn="r"/>
              <a:t>5</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A9E335-780F-49D1-B623-18120062AC74}" type="slidenum">
              <a:rPr lang="en-US"/>
              <a:pPr/>
              <a:t>11</a:t>
            </a:fld>
            <a:endParaRPr lang="en-US"/>
          </a:p>
        </p:txBody>
      </p:sp>
      <p:sp>
        <p:nvSpPr>
          <p:cNvPr id="523266" name="Slide Image Placeholder 1"/>
          <p:cNvSpPr>
            <a:spLocks noGrp="1" noRot="1" noChangeAspect="1" noTextEdit="1"/>
          </p:cNvSpPr>
          <p:nvPr>
            <p:ph type="sldImg"/>
          </p:nvPr>
        </p:nvSpPr>
        <p:spPr>
          <a:ln/>
        </p:spPr>
      </p:sp>
      <p:sp>
        <p:nvSpPr>
          <p:cNvPr id="523267" name="Notes Placeholder 2"/>
          <p:cNvSpPr>
            <a:spLocks noGrp="1"/>
          </p:cNvSpPr>
          <p:nvPr>
            <p:ph type="body" idx="1"/>
          </p:nvPr>
        </p:nvSpPr>
        <p:spPr/>
        <p:txBody>
          <a:bodyPr/>
          <a:lstStyle/>
          <a:p>
            <a:endParaRPr lang="en-US"/>
          </a:p>
        </p:txBody>
      </p:sp>
      <p:sp>
        <p:nvSpPr>
          <p:cNvPr id="523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4F2EA40-E9AD-47D7-9ADA-FDA9E604C302}" type="slidenum">
              <a:rPr lang="en-US" sz="1200">
                <a:latin typeface="Times New Roman" pitchFamily="18" charset="0"/>
              </a:rPr>
              <a:pPr algn="r"/>
              <a:t>11</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B0EDC4-0904-4E62-A442-E27C8E2FFC59}" type="slidenum">
              <a:rPr lang="en-US"/>
              <a:pPr/>
              <a:t>12</a:t>
            </a:fld>
            <a:endParaRPr lang="en-US"/>
          </a:p>
        </p:txBody>
      </p:sp>
      <p:sp>
        <p:nvSpPr>
          <p:cNvPr id="526338" name="Slide Image Placeholder 1"/>
          <p:cNvSpPr>
            <a:spLocks noGrp="1" noRot="1" noChangeAspect="1" noTextEdit="1"/>
          </p:cNvSpPr>
          <p:nvPr>
            <p:ph type="sldImg"/>
          </p:nvPr>
        </p:nvSpPr>
        <p:spPr>
          <a:ln/>
        </p:spPr>
      </p:sp>
      <p:sp>
        <p:nvSpPr>
          <p:cNvPr id="526339" name="Notes Placeholder 2"/>
          <p:cNvSpPr>
            <a:spLocks noGrp="1"/>
          </p:cNvSpPr>
          <p:nvPr>
            <p:ph type="body" idx="1"/>
          </p:nvPr>
        </p:nvSpPr>
        <p:spPr/>
        <p:txBody>
          <a:bodyPr/>
          <a:lstStyle/>
          <a:p>
            <a:endParaRPr lang="en-US"/>
          </a:p>
        </p:txBody>
      </p:sp>
      <p:sp>
        <p:nvSpPr>
          <p:cNvPr id="5263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71430CD-FF5C-49F6-A547-7BC7C103EBBC}" type="slidenum">
              <a:rPr lang="en-US" sz="1200">
                <a:latin typeface="Times New Roman" pitchFamily="18" charset="0"/>
              </a:rPr>
              <a:pPr algn="r"/>
              <a:t>12</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8E6C5-64D4-452B-A66B-79A66C699C80}" type="slidenum">
              <a:rPr lang="en-US"/>
              <a:pPr/>
              <a:t>13</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0C7A63-08E3-4760-9A89-00674E1C64A5}" type="slidenum">
              <a:rPr lang="en-US"/>
              <a:pPr/>
              <a:t>15</a:t>
            </a:fld>
            <a:endParaRPr lang="en-US"/>
          </a:p>
        </p:txBody>
      </p:sp>
      <p:sp>
        <p:nvSpPr>
          <p:cNvPr id="519170" name="Slide Image Placeholder 1"/>
          <p:cNvSpPr>
            <a:spLocks noGrp="1" noRot="1" noChangeAspect="1" noTextEdit="1"/>
          </p:cNvSpPr>
          <p:nvPr>
            <p:ph type="sldImg"/>
          </p:nvPr>
        </p:nvSpPr>
        <p:spPr>
          <a:ln/>
        </p:spPr>
      </p:sp>
      <p:sp>
        <p:nvSpPr>
          <p:cNvPr id="519171" name="Notes Placeholder 2"/>
          <p:cNvSpPr>
            <a:spLocks noGrp="1"/>
          </p:cNvSpPr>
          <p:nvPr>
            <p:ph type="body" idx="1"/>
          </p:nvPr>
        </p:nvSpPr>
        <p:spPr/>
        <p:txBody>
          <a:bodyPr/>
          <a:lstStyle/>
          <a:p>
            <a:pPr>
              <a:spcBef>
                <a:spcPct val="0"/>
              </a:spcBef>
            </a:pPr>
            <a:endParaRPr lang="en-US"/>
          </a:p>
        </p:txBody>
      </p:sp>
      <p:sp>
        <p:nvSpPr>
          <p:cNvPr id="6246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E0536C3-9ABF-4393-A97F-1994C1212674}" type="slidenum">
              <a:rPr lang="en-US" sz="1200">
                <a:latin typeface="+mn-lt"/>
              </a:rPr>
              <a:pPr algn="r">
                <a:defRPr/>
              </a:pPr>
              <a:t>15</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289834" name="Rectangle 42"/>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289842" name="Rectangle 50"/>
          <p:cNvSpPr>
            <a:spLocks noGrp="1" noChangeArrowheads="1"/>
          </p:cNvSpPr>
          <p:nvPr>
            <p:ph type="dt" sz="quarter" idx="2"/>
          </p:nvPr>
        </p:nvSpPr>
        <p:spPr/>
        <p:txBody>
          <a:bodyPr/>
          <a:lstStyle>
            <a:lvl1pPr>
              <a:defRPr/>
            </a:lvl1pPr>
          </a:lstStyle>
          <a:p>
            <a:endParaRPr lang="en-US"/>
          </a:p>
        </p:txBody>
      </p:sp>
      <p:sp>
        <p:nvSpPr>
          <p:cNvPr id="289843" name="Rectangle 51"/>
          <p:cNvSpPr>
            <a:spLocks noGrp="1" noChangeArrowheads="1"/>
          </p:cNvSpPr>
          <p:nvPr>
            <p:ph type="ftr" sz="quarter" idx="3"/>
          </p:nvPr>
        </p:nvSpPr>
        <p:spPr/>
        <p:txBody>
          <a:bodyPr/>
          <a:lstStyle>
            <a:lvl1pPr>
              <a:defRPr/>
            </a:lvl1pPr>
          </a:lstStyle>
          <a:p>
            <a:endParaRPr lang="en-US"/>
          </a:p>
        </p:txBody>
      </p:sp>
      <p:sp>
        <p:nvSpPr>
          <p:cNvPr id="289844" name="Rectangle 52"/>
          <p:cNvSpPr>
            <a:spLocks noGrp="1" noChangeArrowheads="1"/>
          </p:cNvSpPr>
          <p:nvPr>
            <p:ph type="sldNum" sz="quarter" idx="4"/>
          </p:nvPr>
        </p:nvSpPr>
        <p:spPr/>
        <p:txBody>
          <a:bodyPr/>
          <a:lstStyle>
            <a:lvl1pPr>
              <a:defRPr/>
            </a:lvl1pPr>
          </a:lstStyle>
          <a:p>
            <a:fld id="{354E0F34-650B-4858-9B6B-7DA36DB8AC90}"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339A0-04AA-4B3F-96AC-E564E37E4F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FAE4D9-C9E6-4A70-860D-36B1B75CBE0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8D6B2-28B6-4E2A-8D07-91EA9C2B484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D7DFF7-325D-44C3-83BC-2654521A64B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D9FBA-AD1A-4920-BAFD-0D03A0B445D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0E4E278-763B-49C5-9F50-8BE2BD41EB2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9CF06B5-175F-404A-98E9-BB67F12ACF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6A72E6E-61B1-46D8-BBE8-8CEC7CE80B5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CDB00EA-6834-4A56-B216-E0B61279F32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0EEFFC-F2F1-4336-B972-C866B6C55E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A97A28-13C5-43B8-86E4-B418636D339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34E3E47-7A87-4727-8631-813EA84877B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E9556C-F835-4E74-9809-82881674BA3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C9A1D5-BA9E-4886-8E4A-8EF08966E39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95037E3E-A7FC-49B2-BE68-2D5842BF07D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84286B1-C262-48BC-97D8-D994DB63D6A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FCA0CCE-C430-49D5-B155-C5200A8C334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C0857AA7-9892-4EA5-83C6-D560600B987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7C400A38-667A-45D3-A248-B4C9B2D0B66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E9061FB-ABF8-4F96-80FA-B771E2E6A6D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FDC3FEA-F223-4E91-BC90-BC618E6736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2193AC-8D60-4673-AE7A-C639963C175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DA9A652D-3FA3-423D-A700-C5769A1FC22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0FABE24-38C2-4500-BF76-9D604FA0CCE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CC36258-7434-4DAF-ACBE-4DD5E20BDF4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20193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9055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64340CA-0F37-494F-A727-2844D2C70BA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CF0751-5EB0-4B25-9417-56FF123EE9C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5D123-FDE2-46E0-B44D-02E35DB0E66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EB05A-C51D-4B3A-B52A-87C22396E7B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AFBF2C0-7587-4A25-B897-7659DC81E8B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B612A38-ADCC-4474-8BF8-1AC3D2D642A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DC5181-9AF2-439F-9504-5C50FBA9F3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BE42D6-9305-47C8-B1C4-55210541BBAA}"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27D3746-4C3B-4397-AD29-618A229FAB2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7055D11-84EE-4B7B-B33E-97C65F70C00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AD4E76C-69B8-482A-A3B0-B2C7AD08FF6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34C7D-1376-4B17-9C4C-CF99DAD18AA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3F7B9C-37B5-4DB3-9766-0283D2A48FB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ACFBD-4D89-4016-894A-BC9E57C6B3A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64CDAC-75E4-4DB4-8D5A-AC9A81F38E0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79339-9E2C-4E9C-A47A-E93393639CD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3B8C7E0-C214-4891-AA65-4E733CC7381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9D656E4-9B61-4337-BE99-165984A851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DE5506-2E05-41F1-A2E0-DA33A74F37CB}"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AF66181-B630-4E55-A7DF-15BBD6A60AB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CF23CDF-612E-4569-ABC8-EE5D762EA0AC}"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8A1F796-ABFC-4738-A1AB-983F4CB67DE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16556E0-4CDB-4E4E-B86A-DF72EAF569E7}"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442613-A615-4897-A5AE-60A77635E79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B1B02-2BF7-49E6-8B68-DD070B43A38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363D4-C182-4829-973B-399B1E770FB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08F637-3F72-4823-A593-99C3C556072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78B99-415F-4BC6-9195-43C9A347949B}"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C6DBF4D-CB11-4272-91BF-527EF5542E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C00CBC-2744-4863-8F2B-005397AE87C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397DB6C-BDB5-48FE-9C0C-C0B8880E9F12}"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60D4125-E781-4D37-B81D-02681193248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B9B88EC-6F83-4E37-8FB7-F6317C6AFCF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3D5C81E-AAF7-4077-BD99-A9475C87A783}"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574FC92-9892-49F4-91F7-7F038FFCF1F7}"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95298D-6627-4712-B0E3-4635B07B0248}"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974953-C2A9-47C5-BD01-FB65999F54B3}"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B918CF-599E-4936-B07A-3B5B1A522621}"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6A3B3-3A6F-4A08-90CA-87877D95ECF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6788C-9C9A-427C-9DD8-A60B805AF8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BF0EC6-5A3A-4450-ACED-A6FD789E5FEA}"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9643720-0015-4697-BD70-8B4290A46F0C}"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0E13121-A83D-4FC0-84EB-E9DF142369F9}"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C62D34F-0CDB-42A8-9B49-769C0CE9CAD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6DADFDF-184F-4591-8AA6-C6E6FCAF2355}"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CA760B-2490-4379-92A6-258FD00269CF}"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61BAA2-5C89-4E71-A4F8-269C4CA2CA42}"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16E2C6-3AD0-44C5-A22F-F7566C9FA6C4}"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4C53AE-5EA9-400F-840B-71A19CDA60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E654B5-F5C4-4017-89F4-0EC112E9395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65708A-2018-416E-82F2-BF3A5DA3F2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slideLayout" Target="../slideLayouts/slideLayout25.xml"/><Relationship Id="rId21" Type="http://schemas.openxmlformats.org/officeDocument/2006/relationships/image" Target="../media/image11.jpe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jpeg"/><Relationship Id="rId2" Type="http://schemas.openxmlformats.org/officeDocument/2006/relationships/slideLayout" Target="../slideLayouts/slideLayout24.xml"/><Relationship Id="rId16" Type="http://schemas.openxmlformats.org/officeDocument/2006/relationships/image" Target="../media/image6.jpeg"/><Relationship Id="rId20"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23" Type="http://schemas.openxmlformats.org/officeDocument/2006/relationships/image" Target="../media/image13.png"/><Relationship Id="rId10" Type="http://schemas.openxmlformats.org/officeDocument/2006/relationships/slideLayout" Target="../slideLayouts/slideLayout32.xml"/><Relationship Id="rId19" Type="http://schemas.openxmlformats.org/officeDocument/2006/relationships/image" Target="../media/image9.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 Id="rId22"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250825" y="260350"/>
            <a:ext cx="8642350" cy="868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8810" name="Rectangle 42"/>
          <p:cNvSpPr>
            <a:spLocks noGrp="1" noChangeArrowheads="1"/>
          </p:cNvSpPr>
          <p:nvPr>
            <p:ph type="body" idx="1"/>
          </p:nvPr>
        </p:nvSpPr>
        <p:spPr bwMode="auto">
          <a:xfrm>
            <a:off x="250825" y="1706563"/>
            <a:ext cx="864235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F73D0BA-405F-4551-9BF6-A9FA2AA7C4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nLst>
      <p:par>
        <p:cTn id="1" dur="indefinite" restart="never" nodeType="tmRoot"/>
      </p:par>
    </p:tnLst>
  </p:timing>
  <p:txStyles>
    <p:titleStyle>
      <a:lvl1pPr algn="l" rtl="0" fontAlgn="base">
        <a:spcBef>
          <a:spcPct val="0"/>
        </a:spcBef>
        <a:spcAft>
          <a:spcPct val="0"/>
        </a:spcAft>
        <a:defRPr sz="40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charset="0"/>
        </a:defRPr>
      </a:lvl2pPr>
      <a:lvl3pPr algn="l" rtl="0" fontAlgn="base">
        <a:spcBef>
          <a:spcPct val="0"/>
        </a:spcBef>
        <a:spcAft>
          <a:spcPct val="0"/>
        </a:spcAft>
        <a:defRPr sz="4000">
          <a:solidFill>
            <a:schemeClr val="bg1"/>
          </a:solidFill>
          <a:latin typeface="Arial" charset="0"/>
        </a:defRPr>
      </a:lvl3pPr>
      <a:lvl4pPr algn="l" rtl="0" fontAlgn="base">
        <a:spcBef>
          <a:spcPct val="0"/>
        </a:spcBef>
        <a:spcAft>
          <a:spcPct val="0"/>
        </a:spcAft>
        <a:defRPr sz="4000">
          <a:solidFill>
            <a:schemeClr val="bg1"/>
          </a:solidFill>
          <a:latin typeface="Arial" charset="0"/>
        </a:defRPr>
      </a:lvl4pPr>
      <a:lvl5pPr algn="l" rtl="0" fontAlgn="base">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fontAlgn="base">
        <a:spcBef>
          <a:spcPct val="20000"/>
        </a:spcBef>
        <a:spcAft>
          <a:spcPct val="0"/>
        </a:spcAft>
        <a:buClr>
          <a:srgbClr val="FF1515"/>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FF1515"/>
        </a:buClr>
        <a:buChar char="•"/>
        <a:defRPr sz="2800">
          <a:solidFill>
            <a:schemeClr val="tx1"/>
          </a:solidFill>
          <a:latin typeface="+mn-lt"/>
        </a:defRPr>
      </a:lvl2pPr>
      <a:lvl3pPr marL="1143000" indent="-228600" algn="l" rtl="0" fontAlgn="base">
        <a:spcBef>
          <a:spcPct val="20000"/>
        </a:spcBef>
        <a:spcAft>
          <a:spcPct val="0"/>
        </a:spcAft>
        <a:buClr>
          <a:srgbClr val="FF1515"/>
        </a:buClr>
        <a:buChar char="•"/>
        <a:defRPr sz="2400">
          <a:solidFill>
            <a:schemeClr val="tx1"/>
          </a:solidFill>
          <a:latin typeface="+mn-lt"/>
        </a:defRPr>
      </a:lvl3pPr>
      <a:lvl4pPr marL="1600200" indent="-228600" algn="l" rtl="0" fontAlgn="base">
        <a:spcBef>
          <a:spcPct val="20000"/>
        </a:spcBef>
        <a:spcAft>
          <a:spcPct val="0"/>
        </a:spcAft>
        <a:buClr>
          <a:srgbClr val="FF1515"/>
        </a:buClr>
        <a:buChar char="•"/>
        <a:defRPr sz="2000">
          <a:solidFill>
            <a:schemeClr val="tx1"/>
          </a:solidFill>
          <a:latin typeface="+mn-lt"/>
        </a:defRPr>
      </a:lvl4pPr>
      <a:lvl5pPr marL="2057400" indent="-228600" algn="l" rtl="0" fontAlgn="base">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67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67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903341-C6E7-479D-AEDC-91530E9A8019}"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63874" name="Group 13"/>
          <p:cNvGrpSpPr>
            <a:grpSpLocks/>
          </p:cNvGrpSpPr>
          <p:nvPr/>
        </p:nvGrpSpPr>
        <p:grpSpPr bwMode="auto">
          <a:xfrm>
            <a:off x="0" y="6400800"/>
            <a:ext cx="9144000" cy="457200"/>
            <a:chOff x="0" y="6045885"/>
            <a:chExt cx="9144000" cy="812115"/>
          </a:xfrm>
        </p:grpSpPr>
        <p:pic>
          <p:nvPicPr>
            <p:cNvPr id="463875" name="Picture 2" descr="http://www.hud.gov/images/photos/download/hud-picp-2007-08-10t.jpg"/>
            <p:cNvPicPr>
              <a:picLocks noChangeAspect="1" noChangeArrowheads="1"/>
            </p:cNvPicPr>
            <p:nvPr userDrawn="1"/>
          </p:nvPicPr>
          <p:blipFill>
            <a:blip r:embed="rId13" cstate="print"/>
            <a:srcRect/>
            <a:stretch>
              <a:fillRect/>
            </a:stretch>
          </p:blipFill>
          <p:spPr bwMode="auto">
            <a:xfrm>
              <a:off x="7696200" y="6069401"/>
              <a:ext cx="1447800" cy="788599"/>
            </a:xfrm>
            <a:prstGeom prst="rect">
              <a:avLst/>
            </a:prstGeom>
            <a:noFill/>
            <a:ln w="9525">
              <a:noFill/>
              <a:miter lim="800000"/>
              <a:headEnd/>
              <a:tailEnd/>
            </a:ln>
          </p:spPr>
        </p:pic>
        <p:pic>
          <p:nvPicPr>
            <p:cNvPr id="463876" name="Picture 4" descr="http://www.hud.gov/images/photos/download/hud-picp-2007-08-10m.jpg"/>
            <p:cNvPicPr>
              <a:picLocks noChangeAspect="1" noChangeArrowheads="1"/>
            </p:cNvPicPr>
            <p:nvPr userDrawn="1"/>
          </p:nvPicPr>
          <p:blipFill>
            <a:blip r:embed="rId14" cstate="print"/>
            <a:srcRect/>
            <a:stretch>
              <a:fillRect/>
            </a:stretch>
          </p:blipFill>
          <p:spPr bwMode="auto">
            <a:xfrm>
              <a:off x="495300" y="6053853"/>
              <a:ext cx="1066799" cy="804147"/>
            </a:xfrm>
            <a:prstGeom prst="rect">
              <a:avLst/>
            </a:prstGeom>
            <a:noFill/>
            <a:ln w="9525">
              <a:noFill/>
              <a:miter lim="800000"/>
              <a:headEnd/>
              <a:tailEnd/>
            </a:ln>
          </p:spPr>
        </p:pic>
        <p:pic>
          <p:nvPicPr>
            <p:cNvPr id="463877" name="Picture 6" descr="http://www.hud.gov/images/photos/download/hud-picp-2004-hud11.jpg"/>
            <p:cNvPicPr>
              <a:picLocks noChangeAspect="1" noChangeArrowheads="1"/>
            </p:cNvPicPr>
            <p:nvPr userDrawn="1"/>
          </p:nvPicPr>
          <p:blipFill>
            <a:blip r:embed="rId15" cstate="print"/>
            <a:srcRect/>
            <a:stretch>
              <a:fillRect/>
            </a:stretch>
          </p:blipFill>
          <p:spPr bwMode="auto">
            <a:xfrm>
              <a:off x="5924550" y="6063615"/>
              <a:ext cx="1143000" cy="794385"/>
            </a:xfrm>
            <a:prstGeom prst="rect">
              <a:avLst/>
            </a:prstGeom>
            <a:noFill/>
            <a:ln w="9525">
              <a:noFill/>
              <a:miter lim="800000"/>
              <a:headEnd/>
              <a:tailEnd/>
            </a:ln>
          </p:spPr>
        </p:pic>
        <p:pic>
          <p:nvPicPr>
            <p:cNvPr id="463878" name="Picture 8" descr="http://www.hud.gov/images/photos/download/hud-picp-2004-hud53.jpg"/>
            <p:cNvPicPr>
              <a:picLocks noChangeAspect="1" noChangeArrowheads="1"/>
            </p:cNvPicPr>
            <p:nvPr userDrawn="1"/>
          </p:nvPicPr>
          <p:blipFill>
            <a:blip r:embed="rId16" cstate="print"/>
            <a:srcRect/>
            <a:stretch>
              <a:fillRect/>
            </a:stretch>
          </p:blipFill>
          <p:spPr bwMode="auto">
            <a:xfrm>
              <a:off x="2133600" y="6069965"/>
              <a:ext cx="1295400" cy="788035"/>
            </a:xfrm>
            <a:prstGeom prst="rect">
              <a:avLst/>
            </a:prstGeom>
            <a:noFill/>
            <a:ln w="9525">
              <a:noFill/>
              <a:miter lim="800000"/>
              <a:headEnd/>
              <a:tailEnd/>
            </a:ln>
          </p:spPr>
        </p:pic>
        <p:pic>
          <p:nvPicPr>
            <p:cNvPr id="463879" name="Picture 10" descr="http://www.hud.gov/images/photos/download/hud-picp-2004-sa1580.jpg"/>
            <p:cNvPicPr>
              <a:picLocks noChangeAspect="1" noChangeArrowheads="1"/>
            </p:cNvPicPr>
            <p:nvPr userDrawn="1"/>
          </p:nvPicPr>
          <p:blipFill>
            <a:blip r:embed="rId17" cstate="print"/>
            <a:srcRect/>
            <a:stretch>
              <a:fillRect/>
            </a:stretch>
          </p:blipFill>
          <p:spPr bwMode="auto">
            <a:xfrm>
              <a:off x="5429250" y="6096000"/>
              <a:ext cx="496186" cy="762000"/>
            </a:xfrm>
            <a:prstGeom prst="rect">
              <a:avLst/>
            </a:prstGeom>
            <a:noFill/>
            <a:ln w="9525">
              <a:noFill/>
              <a:miter lim="800000"/>
              <a:headEnd/>
              <a:tailEnd/>
            </a:ln>
          </p:spPr>
        </p:pic>
        <p:pic>
          <p:nvPicPr>
            <p:cNvPr id="463880" name="Picture 12" descr="http://www.hud.gov/images/photos/download/hud-picp-2004-hud49.jpg"/>
            <p:cNvPicPr>
              <a:picLocks noChangeAspect="1" noChangeArrowheads="1"/>
            </p:cNvPicPr>
            <p:nvPr userDrawn="1"/>
          </p:nvPicPr>
          <p:blipFill>
            <a:blip r:embed="rId18" cstate="print"/>
            <a:srcRect/>
            <a:stretch>
              <a:fillRect/>
            </a:stretch>
          </p:blipFill>
          <p:spPr bwMode="auto">
            <a:xfrm>
              <a:off x="3952875" y="6071373"/>
              <a:ext cx="1479550" cy="786627"/>
            </a:xfrm>
            <a:prstGeom prst="rect">
              <a:avLst/>
            </a:prstGeom>
            <a:noFill/>
            <a:ln w="9525">
              <a:noFill/>
              <a:miter lim="800000"/>
              <a:headEnd/>
              <a:tailEnd/>
            </a:ln>
          </p:spPr>
        </p:pic>
        <p:pic>
          <p:nvPicPr>
            <p:cNvPr id="463881" name="Picture 14" descr="http://www.hud.gov/images/photos/download/ginniemae/hud-picp-2007-0823s.jpg"/>
            <p:cNvPicPr>
              <a:picLocks noChangeAspect="1" noChangeArrowheads="1"/>
            </p:cNvPicPr>
            <p:nvPr userDrawn="1"/>
          </p:nvPicPr>
          <p:blipFill>
            <a:blip r:embed="rId19" cstate="print"/>
            <a:srcRect/>
            <a:stretch>
              <a:fillRect/>
            </a:stretch>
          </p:blipFill>
          <p:spPr bwMode="auto">
            <a:xfrm>
              <a:off x="7077075" y="6045885"/>
              <a:ext cx="609600" cy="812115"/>
            </a:xfrm>
            <a:prstGeom prst="rect">
              <a:avLst/>
            </a:prstGeom>
            <a:noFill/>
            <a:ln w="9525">
              <a:noFill/>
              <a:miter lim="800000"/>
              <a:headEnd/>
              <a:tailEnd/>
            </a:ln>
          </p:spPr>
        </p:pic>
        <p:pic>
          <p:nvPicPr>
            <p:cNvPr id="463882" name="Picture 18" descr="http://www.hud.gov/images/photos/download/hud-picp-2004-0112o.jpg"/>
            <p:cNvPicPr>
              <a:picLocks noChangeAspect="1" noChangeArrowheads="1"/>
            </p:cNvPicPr>
            <p:nvPr userDrawn="1"/>
          </p:nvPicPr>
          <p:blipFill>
            <a:blip r:embed="rId20" cstate="print"/>
            <a:srcRect/>
            <a:stretch>
              <a:fillRect/>
            </a:stretch>
          </p:blipFill>
          <p:spPr bwMode="auto">
            <a:xfrm>
              <a:off x="0" y="6096000"/>
              <a:ext cx="506446" cy="762000"/>
            </a:xfrm>
            <a:prstGeom prst="rect">
              <a:avLst/>
            </a:prstGeom>
            <a:noFill/>
            <a:ln w="9525">
              <a:noFill/>
              <a:miter lim="800000"/>
              <a:headEnd/>
              <a:tailEnd/>
            </a:ln>
          </p:spPr>
        </p:pic>
        <p:pic>
          <p:nvPicPr>
            <p:cNvPr id="463883" name="Picture 20" descr="http://www.hud.gov/images/photos/download/hud-picp-2004-0112v.jpg"/>
            <p:cNvPicPr>
              <a:picLocks noChangeAspect="1" noChangeArrowheads="1"/>
            </p:cNvPicPr>
            <p:nvPr userDrawn="1"/>
          </p:nvPicPr>
          <p:blipFill>
            <a:blip r:embed="rId21" cstate="print"/>
            <a:srcRect/>
            <a:stretch>
              <a:fillRect/>
            </a:stretch>
          </p:blipFill>
          <p:spPr bwMode="auto">
            <a:xfrm>
              <a:off x="3429000" y="6092116"/>
              <a:ext cx="533400" cy="765884"/>
            </a:xfrm>
            <a:prstGeom prst="rect">
              <a:avLst/>
            </a:prstGeom>
            <a:noFill/>
            <a:ln w="9525">
              <a:noFill/>
              <a:miter lim="800000"/>
              <a:headEnd/>
              <a:tailEnd/>
            </a:ln>
          </p:spPr>
        </p:pic>
        <p:pic>
          <p:nvPicPr>
            <p:cNvPr id="463884" name="Picture 22" descr="http://www.hud.gov/images/photos/download/jackson/ph/hud-picw-2006-09-06e.jpg"/>
            <p:cNvPicPr>
              <a:picLocks noChangeAspect="1" noChangeArrowheads="1"/>
            </p:cNvPicPr>
            <p:nvPr userDrawn="1"/>
          </p:nvPicPr>
          <p:blipFill>
            <a:blip r:embed="rId22" cstate="print"/>
            <a:srcRect/>
            <a:stretch>
              <a:fillRect/>
            </a:stretch>
          </p:blipFill>
          <p:spPr bwMode="auto">
            <a:xfrm>
              <a:off x="1562100" y="6096000"/>
              <a:ext cx="571500" cy="762000"/>
            </a:xfrm>
            <a:prstGeom prst="rect">
              <a:avLst/>
            </a:prstGeom>
            <a:noFill/>
            <a:ln w="9525">
              <a:noFill/>
              <a:miter lim="800000"/>
              <a:headEnd/>
              <a:tailEnd/>
            </a:ln>
          </p:spPr>
        </p:pic>
        <p:cxnSp>
          <p:nvCxnSpPr>
            <p:cNvPr id="25" name="Straight Connector 24"/>
            <p:cNvCxnSpPr/>
            <p:nvPr userDrawn="1"/>
          </p:nvCxnSpPr>
          <p:spPr>
            <a:xfrm>
              <a:off x="0" y="6067425"/>
              <a:ext cx="9144000" cy="1588"/>
            </a:xfrm>
            <a:prstGeom prst="line">
              <a:avLst/>
            </a:prstGeom>
          </p:spPr>
          <p:style>
            <a:lnRef idx="3">
              <a:schemeClr val="accent1"/>
            </a:lnRef>
            <a:fillRef idx="0">
              <a:schemeClr val="accent1"/>
            </a:fillRef>
            <a:effectRef idx="2">
              <a:schemeClr val="accent1"/>
            </a:effectRef>
            <a:fontRef idx="minor">
              <a:schemeClr val="tx1"/>
            </a:fontRef>
          </p:style>
        </p:cxnSp>
      </p:grpSp>
      <p:sp>
        <p:nvSpPr>
          <p:cNvPr id="7" name="Straight Connector 6"/>
          <p:cNvSpPr>
            <a:spLocks noChangeShapeType="1"/>
          </p:cNvSpPr>
          <p:nvPr/>
        </p:nvSpPr>
        <p:spPr bwMode="auto">
          <a:xfrm>
            <a:off x="514352"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latin typeface="Trebuchet MS" pitchFamily="34" charset="0"/>
            </a:endParaRPr>
          </a:p>
        </p:txBody>
      </p:sp>
      <p:sp>
        <p:nvSpPr>
          <p:cNvPr id="9" name="Straight Connector 8"/>
          <p:cNvSpPr>
            <a:spLocks noChangeShapeType="1"/>
          </p:cNvSpPr>
          <p:nvPr/>
        </p:nvSpPr>
        <p:spPr bwMode="auto">
          <a:xfrm>
            <a:off x="514352"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latin typeface="Trebuchet MS" pitchFamily="34" charset="0"/>
            </a:endParaRPr>
          </a:p>
        </p:txBody>
      </p:sp>
      <p:sp>
        <p:nvSpPr>
          <p:cNvPr id="12" name="Straight Connector 11"/>
          <p:cNvSpPr>
            <a:spLocks noChangeShapeType="1"/>
          </p:cNvSpPr>
          <p:nvPr/>
        </p:nvSpPr>
        <p:spPr bwMode="auto">
          <a:xfrm>
            <a:off x="514352" y="105799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1" tIns="45715" rIns="91431" bIns="45715"/>
          <a:lstStyle/>
          <a:p>
            <a:pPr defTabSz="914309" fontAlgn="auto">
              <a:spcBef>
                <a:spcPts val="0"/>
              </a:spcBef>
              <a:spcAft>
                <a:spcPts val="0"/>
              </a:spcAft>
              <a:defRPr/>
            </a:pPr>
            <a:endParaRPr lang="en-US" dirty="0">
              <a:latin typeface="Trebuchet MS" pitchFamily="34" charset="0"/>
            </a:endParaRPr>
          </a:p>
        </p:txBody>
      </p:sp>
      <p:pic>
        <p:nvPicPr>
          <p:cNvPr id="463895" name="Picture 16" descr="http://hudatwork.hud.gov/refs/hwgraphics/powerpnt/hudseal.bmp"/>
          <p:cNvPicPr>
            <a:picLocks noChangeAspect="1" noChangeArrowheads="1"/>
          </p:cNvPicPr>
          <p:nvPr/>
        </p:nvPicPr>
        <p:blipFill>
          <a:blip r:embed="rId23" cstate="print">
            <a:clrChange>
              <a:clrFrom>
                <a:srgbClr val="FFFFFF"/>
              </a:clrFrom>
              <a:clrTo>
                <a:srgbClr val="FFFFFF">
                  <a:alpha val="0"/>
                </a:srgbClr>
              </a:clrTo>
            </a:clrChange>
            <a:lum bright="-40000"/>
          </a:blip>
          <a:srcRect/>
          <a:stretch>
            <a:fillRect/>
          </a:stretch>
        </p:blipFill>
        <p:spPr bwMode="auto">
          <a:xfrm>
            <a:off x="73025" y="76200"/>
            <a:ext cx="765175" cy="762000"/>
          </a:xfrm>
          <a:prstGeom prst="rect">
            <a:avLst/>
          </a:prstGeom>
          <a:noFill/>
          <a:ln w="9525">
            <a:noFill/>
            <a:miter lim="800000"/>
            <a:headEnd/>
            <a:tailEnd/>
          </a:ln>
        </p:spPr>
      </p:pic>
      <p:grpSp>
        <p:nvGrpSpPr>
          <p:cNvPr id="463896" name="Group 20"/>
          <p:cNvGrpSpPr>
            <a:grpSpLocks/>
          </p:cNvGrpSpPr>
          <p:nvPr/>
        </p:nvGrpSpPr>
        <p:grpSpPr bwMode="auto">
          <a:xfrm>
            <a:off x="0" y="6400800"/>
            <a:ext cx="9144000" cy="457200"/>
            <a:chOff x="0" y="6045885"/>
            <a:chExt cx="9144000" cy="812115"/>
          </a:xfrm>
        </p:grpSpPr>
        <p:pic>
          <p:nvPicPr>
            <p:cNvPr id="463897" name="Picture 2" descr="http://www.hud.gov/images/photos/download/hud-picp-2007-08-10t.jpg"/>
            <p:cNvPicPr>
              <a:picLocks noChangeAspect="1" noChangeArrowheads="1"/>
            </p:cNvPicPr>
            <p:nvPr userDrawn="1"/>
          </p:nvPicPr>
          <p:blipFill>
            <a:blip r:embed="rId13" cstate="print"/>
            <a:srcRect/>
            <a:stretch>
              <a:fillRect/>
            </a:stretch>
          </p:blipFill>
          <p:spPr bwMode="auto">
            <a:xfrm>
              <a:off x="7696200" y="6069401"/>
              <a:ext cx="1447800" cy="788599"/>
            </a:xfrm>
            <a:prstGeom prst="rect">
              <a:avLst/>
            </a:prstGeom>
            <a:noFill/>
            <a:ln w="9525">
              <a:noFill/>
              <a:miter lim="800000"/>
              <a:headEnd/>
              <a:tailEnd/>
            </a:ln>
          </p:spPr>
        </p:pic>
        <p:pic>
          <p:nvPicPr>
            <p:cNvPr id="463898" name="Picture 4" descr="http://www.hud.gov/images/photos/download/hud-picp-2007-08-10m.jpg"/>
            <p:cNvPicPr>
              <a:picLocks noChangeAspect="1" noChangeArrowheads="1"/>
            </p:cNvPicPr>
            <p:nvPr userDrawn="1"/>
          </p:nvPicPr>
          <p:blipFill>
            <a:blip r:embed="rId14" cstate="print"/>
            <a:srcRect/>
            <a:stretch>
              <a:fillRect/>
            </a:stretch>
          </p:blipFill>
          <p:spPr bwMode="auto">
            <a:xfrm>
              <a:off x="495300" y="6053853"/>
              <a:ext cx="1066799" cy="804147"/>
            </a:xfrm>
            <a:prstGeom prst="rect">
              <a:avLst/>
            </a:prstGeom>
            <a:noFill/>
            <a:ln w="9525">
              <a:noFill/>
              <a:miter lim="800000"/>
              <a:headEnd/>
              <a:tailEnd/>
            </a:ln>
          </p:spPr>
        </p:pic>
        <p:pic>
          <p:nvPicPr>
            <p:cNvPr id="463899" name="Picture 6" descr="http://www.hud.gov/images/photos/download/hud-picp-2004-hud11.jpg"/>
            <p:cNvPicPr>
              <a:picLocks noChangeAspect="1" noChangeArrowheads="1"/>
            </p:cNvPicPr>
            <p:nvPr userDrawn="1"/>
          </p:nvPicPr>
          <p:blipFill>
            <a:blip r:embed="rId15" cstate="print"/>
            <a:srcRect/>
            <a:stretch>
              <a:fillRect/>
            </a:stretch>
          </p:blipFill>
          <p:spPr bwMode="auto">
            <a:xfrm>
              <a:off x="5924550" y="6063615"/>
              <a:ext cx="1143000" cy="794385"/>
            </a:xfrm>
            <a:prstGeom prst="rect">
              <a:avLst/>
            </a:prstGeom>
            <a:noFill/>
            <a:ln w="9525">
              <a:noFill/>
              <a:miter lim="800000"/>
              <a:headEnd/>
              <a:tailEnd/>
            </a:ln>
          </p:spPr>
        </p:pic>
        <p:pic>
          <p:nvPicPr>
            <p:cNvPr id="463900" name="Picture 8" descr="http://www.hud.gov/images/photos/download/hud-picp-2004-hud53.jpg"/>
            <p:cNvPicPr>
              <a:picLocks noChangeAspect="1" noChangeArrowheads="1"/>
            </p:cNvPicPr>
            <p:nvPr userDrawn="1"/>
          </p:nvPicPr>
          <p:blipFill>
            <a:blip r:embed="rId16" cstate="print"/>
            <a:srcRect/>
            <a:stretch>
              <a:fillRect/>
            </a:stretch>
          </p:blipFill>
          <p:spPr bwMode="auto">
            <a:xfrm>
              <a:off x="2133600" y="6069965"/>
              <a:ext cx="1295400" cy="788035"/>
            </a:xfrm>
            <a:prstGeom prst="rect">
              <a:avLst/>
            </a:prstGeom>
            <a:noFill/>
            <a:ln w="9525">
              <a:noFill/>
              <a:miter lim="800000"/>
              <a:headEnd/>
              <a:tailEnd/>
            </a:ln>
          </p:spPr>
        </p:pic>
        <p:pic>
          <p:nvPicPr>
            <p:cNvPr id="463901" name="Picture 10" descr="http://www.hud.gov/images/photos/download/hud-picp-2004-sa1580.jpg"/>
            <p:cNvPicPr>
              <a:picLocks noChangeAspect="1" noChangeArrowheads="1"/>
            </p:cNvPicPr>
            <p:nvPr userDrawn="1"/>
          </p:nvPicPr>
          <p:blipFill>
            <a:blip r:embed="rId17" cstate="print"/>
            <a:srcRect/>
            <a:stretch>
              <a:fillRect/>
            </a:stretch>
          </p:blipFill>
          <p:spPr bwMode="auto">
            <a:xfrm>
              <a:off x="5429250" y="6096000"/>
              <a:ext cx="496186" cy="762000"/>
            </a:xfrm>
            <a:prstGeom prst="rect">
              <a:avLst/>
            </a:prstGeom>
            <a:noFill/>
            <a:ln w="9525">
              <a:noFill/>
              <a:miter lim="800000"/>
              <a:headEnd/>
              <a:tailEnd/>
            </a:ln>
          </p:spPr>
        </p:pic>
        <p:pic>
          <p:nvPicPr>
            <p:cNvPr id="463902" name="Picture 12" descr="http://www.hud.gov/images/photos/download/hud-picp-2004-hud49.jpg"/>
            <p:cNvPicPr>
              <a:picLocks noChangeAspect="1" noChangeArrowheads="1"/>
            </p:cNvPicPr>
            <p:nvPr userDrawn="1"/>
          </p:nvPicPr>
          <p:blipFill>
            <a:blip r:embed="rId18" cstate="print"/>
            <a:srcRect/>
            <a:stretch>
              <a:fillRect/>
            </a:stretch>
          </p:blipFill>
          <p:spPr bwMode="auto">
            <a:xfrm>
              <a:off x="3952875" y="6071373"/>
              <a:ext cx="1479550" cy="786627"/>
            </a:xfrm>
            <a:prstGeom prst="rect">
              <a:avLst/>
            </a:prstGeom>
            <a:noFill/>
            <a:ln w="9525">
              <a:noFill/>
              <a:miter lim="800000"/>
              <a:headEnd/>
              <a:tailEnd/>
            </a:ln>
          </p:spPr>
        </p:pic>
        <p:pic>
          <p:nvPicPr>
            <p:cNvPr id="463903" name="Picture 14" descr="http://www.hud.gov/images/photos/download/ginniemae/hud-picp-2007-0823s.jpg"/>
            <p:cNvPicPr>
              <a:picLocks noChangeAspect="1" noChangeArrowheads="1"/>
            </p:cNvPicPr>
            <p:nvPr userDrawn="1"/>
          </p:nvPicPr>
          <p:blipFill>
            <a:blip r:embed="rId19" cstate="print"/>
            <a:srcRect/>
            <a:stretch>
              <a:fillRect/>
            </a:stretch>
          </p:blipFill>
          <p:spPr bwMode="auto">
            <a:xfrm>
              <a:off x="7077075" y="6045885"/>
              <a:ext cx="609600" cy="812115"/>
            </a:xfrm>
            <a:prstGeom prst="rect">
              <a:avLst/>
            </a:prstGeom>
            <a:noFill/>
            <a:ln w="9525">
              <a:noFill/>
              <a:miter lim="800000"/>
              <a:headEnd/>
              <a:tailEnd/>
            </a:ln>
          </p:spPr>
        </p:pic>
        <p:pic>
          <p:nvPicPr>
            <p:cNvPr id="463904" name="Picture 18" descr="http://www.hud.gov/images/photos/download/hud-picp-2004-0112o.jpg"/>
            <p:cNvPicPr>
              <a:picLocks noChangeAspect="1" noChangeArrowheads="1"/>
            </p:cNvPicPr>
            <p:nvPr userDrawn="1"/>
          </p:nvPicPr>
          <p:blipFill>
            <a:blip r:embed="rId20" cstate="print"/>
            <a:srcRect/>
            <a:stretch>
              <a:fillRect/>
            </a:stretch>
          </p:blipFill>
          <p:spPr bwMode="auto">
            <a:xfrm>
              <a:off x="0" y="6096000"/>
              <a:ext cx="506446" cy="762000"/>
            </a:xfrm>
            <a:prstGeom prst="rect">
              <a:avLst/>
            </a:prstGeom>
            <a:noFill/>
            <a:ln w="9525">
              <a:noFill/>
              <a:miter lim="800000"/>
              <a:headEnd/>
              <a:tailEnd/>
            </a:ln>
          </p:spPr>
        </p:pic>
        <p:pic>
          <p:nvPicPr>
            <p:cNvPr id="463905" name="Picture 20" descr="http://www.hud.gov/images/photos/download/hud-picp-2004-0112v.jpg"/>
            <p:cNvPicPr>
              <a:picLocks noChangeAspect="1" noChangeArrowheads="1"/>
            </p:cNvPicPr>
            <p:nvPr userDrawn="1"/>
          </p:nvPicPr>
          <p:blipFill>
            <a:blip r:embed="rId21" cstate="print"/>
            <a:srcRect/>
            <a:stretch>
              <a:fillRect/>
            </a:stretch>
          </p:blipFill>
          <p:spPr bwMode="auto">
            <a:xfrm>
              <a:off x="3429000" y="6092116"/>
              <a:ext cx="533400" cy="765884"/>
            </a:xfrm>
            <a:prstGeom prst="rect">
              <a:avLst/>
            </a:prstGeom>
            <a:noFill/>
            <a:ln w="9525">
              <a:noFill/>
              <a:miter lim="800000"/>
              <a:headEnd/>
              <a:tailEnd/>
            </a:ln>
          </p:spPr>
        </p:pic>
        <p:pic>
          <p:nvPicPr>
            <p:cNvPr id="463906" name="Picture 22" descr="http://www.hud.gov/images/photos/download/jackson/ph/hud-picw-2006-09-06e.jpg"/>
            <p:cNvPicPr>
              <a:picLocks noChangeAspect="1" noChangeArrowheads="1"/>
            </p:cNvPicPr>
            <p:nvPr userDrawn="1"/>
          </p:nvPicPr>
          <p:blipFill>
            <a:blip r:embed="rId22" cstate="print"/>
            <a:srcRect/>
            <a:stretch>
              <a:fillRect/>
            </a:stretch>
          </p:blipFill>
          <p:spPr bwMode="auto">
            <a:xfrm>
              <a:off x="1562100" y="6096000"/>
              <a:ext cx="571500" cy="762000"/>
            </a:xfrm>
            <a:prstGeom prst="rect">
              <a:avLst/>
            </a:prstGeom>
            <a:noFill/>
            <a:ln w="9525">
              <a:noFill/>
              <a:miter lim="800000"/>
              <a:headEnd/>
              <a:tailEnd/>
            </a:ln>
          </p:spPr>
        </p:pic>
        <p:cxnSp>
          <p:nvCxnSpPr>
            <p:cNvPr id="36" name="Straight Connector 19"/>
            <p:cNvCxnSpPr/>
            <p:nvPr userDrawn="1"/>
          </p:nvCxnSpPr>
          <p:spPr>
            <a:xfrm>
              <a:off x="0" y="6067425"/>
              <a:ext cx="9144000" cy="1588"/>
            </a:xfrm>
            <a:prstGeom prst="line">
              <a:avLst/>
            </a:prstGeom>
          </p:spPr>
          <p:style>
            <a:lnRef idx="3">
              <a:schemeClr val="accent1"/>
            </a:lnRef>
            <a:fillRef idx="0">
              <a:schemeClr val="accent1"/>
            </a:fillRef>
            <a:effectRef idx="2">
              <a:schemeClr val="accent1"/>
            </a:effectRef>
            <a:fontRef idx="minor">
              <a:schemeClr val="tx1"/>
            </a:fontRef>
          </p:style>
        </p:cxnSp>
      </p:grpSp>
      <p:sp>
        <p:nvSpPr>
          <p:cNvPr id="463908" name="Text Placeholder 7"/>
          <p:cNvSpPr>
            <a:spLocks noGrp="1"/>
          </p:cNvSpPr>
          <p:nvPr>
            <p:ph type="body" idx="1"/>
          </p:nvPr>
        </p:nvSpPr>
        <p:spPr bwMode="auto">
          <a:xfrm>
            <a:off x="838200" y="1219200"/>
            <a:ext cx="8077200" cy="48768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9"/>
          <p:cNvSpPr>
            <a:spLocks noGrp="1"/>
          </p:cNvSpPr>
          <p:nvPr>
            <p:ph type="title"/>
          </p:nvPr>
        </p:nvSpPr>
        <p:spPr>
          <a:xfrm>
            <a:off x="838200" y="381000"/>
            <a:ext cx="8077200" cy="533400"/>
          </a:xfrm>
          <a:prstGeom prst="rect">
            <a:avLst/>
          </a:prstGeom>
        </p:spPr>
        <p:txBody>
          <a:bodyPr vert="horz" lIns="91431" tIns="45715" rIns="91431" bIns="45715" anchor="ctr">
            <a:normAutofit/>
          </a:bodyPr>
          <a:lstStyle/>
          <a:p>
            <a:r>
              <a:rPr lang="en-US" smtClean="0"/>
              <a:t>Click to edit Master title style</a:t>
            </a:r>
            <a:endParaRPr lang="en-US" dirty="0"/>
          </a:p>
        </p:txBody>
      </p:sp>
      <p:sp>
        <p:nvSpPr>
          <p:cNvPr id="37" name="Slide Number Placeholder 4"/>
          <p:cNvSpPr>
            <a:spLocks noGrp="1"/>
          </p:cNvSpPr>
          <p:nvPr>
            <p:ph type="sldNum" sz="quarter" idx="4"/>
          </p:nvPr>
        </p:nvSpPr>
        <p:spPr>
          <a:xfrm>
            <a:off x="8353425" y="6146800"/>
            <a:ext cx="762000" cy="244475"/>
          </a:xfrm>
          <a:prstGeom prst="rect">
            <a:avLst/>
          </a:prstGeom>
        </p:spPr>
        <p:txBody>
          <a:bodyPr vert="horz" wrap="square" lIns="91431" tIns="45715" rIns="91431" bIns="45715" numCol="1" anchor="t" anchorCtr="0" compatLnSpc="1">
            <a:prstTxWarp prst="textNoShape">
              <a:avLst/>
            </a:prstTxWarp>
          </a:bodyPr>
          <a:lstStyle>
            <a:lvl1pPr algn="l">
              <a:defRPr sz="1400" b="1">
                <a:solidFill>
                  <a:srgbClr val="E46C0A"/>
                </a:solidFill>
                <a:latin typeface="+mn-lt"/>
              </a:defRPr>
            </a:lvl1pPr>
          </a:lstStyle>
          <a:p>
            <a:pPr>
              <a:defRPr/>
            </a:pPr>
            <a:fld id="{A080674A-047C-4EA5-AB6D-5FCA881ABC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rtl="0" eaLnBrk="0" fontAlgn="base" hangingPunct="0">
        <a:spcBef>
          <a:spcPct val="0"/>
        </a:spcBef>
        <a:spcAft>
          <a:spcPct val="0"/>
        </a:spcAft>
        <a:defRPr sz="2800" b="1">
          <a:solidFill>
            <a:srgbClr val="6A5650"/>
          </a:solidFill>
          <a:latin typeface="+mj-lt"/>
          <a:ea typeface="+mj-ea"/>
          <a:cs typeface="+mj-cs"/>
        </a:defRPr>
      </a:lvl1pPr>
      <a:lvl2pPr algn="l" rtl="0" eaLnBrk="0" fontAlgn="base" hangingPunct="0">
        <a:spcBef>
          <a:spcPct val="0"/>
        </a:spcBef>
        <a:spcAft>
          <a:spcPct val="0"/>
        </a:spcAft>
        <a:defRPr sz="2800" b="1">
          <a:solidFill>
            <a:srgbClr val="6A5650"/>
          </a:solidFill>
          <a:latin typeface="Trebuchet MS" pitchFamily="34" charset="0"/>
        </a:defRPr>
      </a:lvl2pPr>
      <a:lvl3pPr algn="l" rtl="0" eaLnBrk="0" fontAlgn="base" hangingPunct="0">
        <a:spcBef>
          <a:spcPct val="0"/>
        </a:spcBef>
        <a:spcAft>
          <a:spcPct val="0"/>
        </a:spcAft>
        <a:defRPr sz="2800" b="1">
          <a:solidFill>
            <a:srgbClr val="6A5650"/>
          </a:solidFill>
          <a:latin typeface="Trebuchet MS" pitchFamily="34" charset="0"/>
        </a:defRPr>
      </a:lvl3pPr>
      <a:lvl4pPr algn="l" rtl="0" eaLnBrk="0" fontAlgn="base" hangingPunct="0">
        <a:spcBef>
          <a:spcPct val="0"/>
        </a:spcBef>
        <a:spcAft>
          <a:spcPct val="0"/>
        </a:spcAft>
        <a:defRPr sz="2800" b="1">
          <a:solidFill>
            <a:srgbClr val="6A5650"/>
          </a:solidFill>
          <a:latin typeface="Trebuchet MS" pitchFamily="34" charset="0"/>
        </a:defRPr>
      </a:lvl4pPr>
      <a:lvl5pPr algn="l" rtl="0" eaLnBrk="0" fontAlgn="base" hangingPunct="0">
        <a:spcBef>
          <a:spcPct val="0"/>
        </a:spcBef>
        <a:spcAft>
          <a:spcPct val="0"/>
        </a:spcAft>
        <a:defRPr sz="2800" b="1">
          <a:solidFill>
            <a:srgbClr val="6A5650"/>
          </a:solidFill>
          <a:latin typeface="Trebuchet MS" pitchFamily="34" charset="0"/>
        </a:defRPr>
      </a:lvl5pPr>
      <a:lvl6pPr marL="457200" algn="l" rtl="0" eaLnBrk="0" fontAlgn="base" hangingPunct="0">
        <a:spcBef>
          <a:spcPct val="0"/>
        </a:spcBef>
        <a:spcAft>
          <a:spcPct val="0"/>
        </a:spcAft>
        <a:defRPr sz="2800" b="1">
          <a:solidFill>
            <a:srgbClr val="6A5650"/>
          </a:solidFill>
          <a:latin typeface="Trebuchet MS" pitchFamily="34" charset="0"/>
        </a:defRPr>
      </a:lvl6pPr>
      <a:lvl7pPr marL="914400" algn="l" rtl="0" eaLnBrk="0" fontAlgn="base" hangingPunct="0">
        <a:spcBef>
          <a:spcPct val="0"/>
        </a:spcBef>
        <a:spcAft>
          <a:spcPct val="0"/>
        </a:spcAft>
        <a:defRPr sz="2800" b="1">
          <a:solidFill>
            <a:srgbClr val="6A5650"/>
          </a:solidFill>
          <a:latin typeface="Trebuchet MS" pitchFamily="34" charset="0"/>
        </a:defRPr>
      </a:lvl7pPr>
      <a:lvl8pPr marL="1371600" algn="l" rtl="0" eaLnBrk="0" fontAlgn="base" hangingPunct="0">
        <a:spcBef>
          <a:spcPct val="0"/>
        </a:spcBef>
        <a:spcAft>
          <a:spcPct val="0"/>
        </a:spcAft>
        <a:defRPr sz="2800" b="1">
          <a:solidFill>
            <a:srgbClr val="6A5650"/>
          </a:solidFill>
          <a:latin typeface="Trebuchet MS" pitchFamily="34" charset="0"/>
        </a:defRPr>
      </a:lvl8pPr>
      <a:lvl9pPr marL="1828800" algn="l" rtl="0" eaLnBrk="0" fontAlgn="base" hangingPunct="0">
        <a:spcBef>
          <a:spcPct val="0"/>
        </a:spcBef>
        <a:spcAft>
          <a:spcPct val="0"/>
        </a:spcAft>
        <a:defRPr sz="2800" b="1">
          <a:solidFill>
            <a:srgbClr val="6A5650"/>
          </a:solidFill>
          <a:latin typeface="Trebuchet MS" pitchFamily="34" charset="0"/>
        </a:defRPr>
      </a:lvl9pPr>
    </p:titleStyle>
    <p:bodyStyle>
      <a:lvl1pPr marL="342900" indent="-342900" algn="l" rtl="0" eaLnBrk="0" fontAlgn="base" hangingPunct="0">
        <a:spcBef>
          <a:spcPct val="0"/>
        </a:spcBef>
        <a:spcAft>
          <a:spcPts val="600"/>
        </a:spcAft>
        <a:buClr>
          <a:srgbClr val="6A5650"/>
        </a:buClr>
        <a:buSzPct val="70000"/>
        <a:buFont typeface="Wingdings" pitchFamily="2" charset="2"/>
        <a:defRPr sz="2400" b="1" i="1">
          <a:solidFill>
            <a:srgbClr val="6A5650"/>
          </a:solidFill>
          <a:latin typeface="+mn-lt"/>
          <a:ea typeface="+mn-ea"/>
          <a:cs typeface="+mn-cs"/>
        </a:defRPr>
      </a:lvl1pPr>
      <a:lvl2pPr marL="90488" indent="182563" algn="l" rtl="0" eaLnBrk="0" fontAlgn="base" hangingPunct="0">
        <a:spcBef>
          <a:spcPct val="0"/>
        </a:spcBef>
        <a:spcAft>
          <a:spcPct val="0"/>
        </a:spcAft>
        <a:buClr>
          <a:srgbClr val="6A5650"/>
        </a:buClr>
        <a:buSzPct val="70000"/>
        <a:buFont typeface="Wingdings" pitchFamily="2" charset="2"/>
        <a:buChar char="§"/>
        <a:defRPr sz="2400">
          <a:solidFill>
            <a:srgbClr val="6A5650"/>
          </a:solidFill>
          <a:latin typeface="+mn-lt"/>
        </a:defRPr>
      </a:lvl2pPr>
      <a:lvl3pPr marL="319088" indent="182563" algn="l" rtl="0" eaLnBrk="0" fontAlgn="base" hangingPunct="0">
        <a:spcBef>
          <a:spcPct val="0"/>
        </a:spcBef>
        <a:spcAft>
          <a:spcPct val="0"/>
        </a:spcAft>
        <a:buClr>
          <a:srgbClr val="6A5650"/>
        </a:buClr>
        <a:buSzPct val="70000"/>
        <a:buFont typeface="Wingdings" pitchFamily="2" charset="2"/>
        <a:buChar char="§"/>
        <a:defRPr sz="2200">
          <a:solidFill>
            <a:srgbClr val="6A5650"/>
          </a:solidFill>
          <a:latin typeface="+mn-lt"/>
        </a:defRPr>
      </a:lvl3pPr>
      <a:lvl4pPr marL="547688" indent="182563" algn="l" rtl="0" eaLnBrk="0" fontAlgn="base" hangingPunct="0">
        <a:spcBef>
          <a:spcPct val="0"/>
        </a:spcBef>
        <a:spcAft>
          <a:spcPct val="0"/>
        </a:spcAft>
        <a:buClr>
          <a:srgbClr val="6A5650"/>
        </a:buClr>
        <a:buSzPct val="70000"/>
        <a:buFont typeface="Wingdings" pitchFamily="2" charset="2"/>
        <a:buChar char="§"/>
        <a:defRPr sz="2000">
          <a:solidFill>
            <a:srgbClr val="6A5650"/>
          </a:solidFill>
          <a:latin typeface="+mn-lt"/>
        </a:defRPr>
      </a:lvl4pPr>
      <a:lvl5pPr marL="776288" indent="182563" algn="l" rtl="0" eaLnBrk="0" fontAlgn="base" hangingPunct="0">
        <a:spcBef>
          <a:spcPct val="0"/>
        </a:spcBef>
        <a:spcAft>
          <a:spcPct val="0"/>
        </a:spcAft>
        <a:buClr>
          <a:srgbClr val="6A5650"/>
        </a:buClr>
        <a:buSzPct val="60000"/>
        <a:buFont typeface="Wingdings" pitchFamily="2" charset="2"/>
        <a:buChar char="§"/>
        <a:defRPr>
          <a:solidFill>
            <a:srgbClr val="6A5650"/>
          </a:solidFill>
          <a:latin typeface="+mn-lt"/>
        </a:defRPr>
      </a:lvl5pPr>
      <a:lvl6pPr marL="1233488" indent="182563" algn="l" rtl="0" eaLnBrk="0" fontAlgn="base" hangingPunct="0">
        <a:spcBef>
          <a:spcPct val="0"/>
        </a:spcBef>
        <a:spcAft>
          <a:spcPct val="0"/>
        </a:spcAft>
        <a:buClr>
          <a:srgbClr val="6A5650"/>
        </a:buClr>
        <a:buSzPct val="60000"/>
        <a:buFont typeface="Wingdings" pitchFamily="2" charset="2"/>
        <a:buChar char="§"/>
        <a:defRPr>
          <a:solidFill>
            <a:srgbClr val="6A5650"/>
          </a:solidFill>
          <a:latin typeface="+mn-lt"/>
        </a:defRPr>
      </a:lvl6pPr>
      <a:lvl7pPr marL="1690688" indent="182563" algn="l" rtl="0" eaLnBrk="0" fontAlgn="base" hangingPunct="0">
        <a:spcBef>
          <a:spcPct val="0"/>
        </a:spcBef>
        <a:spcAft>
          <a:spcPct val="0"/>
        </a:spcAft>
        <a:buClr>
          <a:srgbClr val="6A5650"/>
        </a:buClr>
        <a:buSzPct val="60000"/>
        <a:buFont typeface="Wingdings" pitchFamily="2" charset="2"/>
        <a:buChar char="§"/>
        <a:defRPr>
          <a:solidFill>
            <a:srgbClr val="6A5650"/>
          </a:solidFill>
          <a:latin typeface="+mn-lt"/>
        </a:defRPr>
      </a:lvl7pPr>
      <a:lvl8pPr marL="2147888" indent="182563" algn="l" rtl="0" eaLnBrk="0" fontAlgn="base" hangingPunct="0">
        <a:spcBef>
          <a:spcPct val="0"/>
        </a:spcBef>
        <a:spcAft>
          <a:spcPct val="0"/>
        </a:spcAft>
        <a:buClr>
          <a:srgbClr val="6A5650"/>
        </a:buClr>
        <a:buSzPct val="60000"/>
        <a:buFont typeface="Wingdings" pitchFamily="2" charset="2"/>
        <a:buChar char="§"/>
        <a:defRPr>
          <a:solidFill>
            <a:srgbClr val="6A5650"/>
          </a:solidFill>
          <a:latin typeface="+mn-lt"/>
        </a:defRPr>
      </a:lvl8pPr>
      <a:lvl9pPr marL="2605088" indent="182563" algn="l" rtl="0" eaLnBrk="0" fontAlgn="base" hangingPunct="0">
        <a:spcBef>
          <a:spcPct val="0"/>
        </a:spcBef>
        <a:spcAft>
          <a:spcPct val="0"/>
        </a:spcAft>
        <a:buClr>
          <a:srgbClr val="6A5650"/>
        </a:buClr>
        <a:buSzPct val="60000"/>
        <a:buFont typeface="Wingdings" pitchFamily="2" charset="2"/>
        <a:buChar char="§"/>
        <a:defRPr>
          <a:solidFill>
            <a:srgbClr val="6A565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69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41AA485-8E30-4EE8-9DDC-8306F9ED4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00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00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A425C8E-5870-4906-B18A-69DF4AC953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1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CB4929B-6570-4B9B-B6C0-5A62F63084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41"/>
          <p:cNvSpPr>
            <a:spLocks noGrp="1" noChangeArrowheads="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24291" name="Rectangle 42"/>
          <p:cNvSpPr>
            <a:spLocks noGrp="1" noChangeArrowheads="1"/>
          </p:cNvSpPr>
          <p:nvPr>
            <p:ph type="body" idx="1"/>
          </p:nvPr>
        </p:nvSpPr>
        <p:spPr bwMode="auto">
          <a:xfrm>
            <a:off x="250825" y="1706563"/>
            <a:ext cx="864235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C5AE019A-3B70-4F2A-B5B0-21571380C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800">
          <a:solidFill>
            <a:schemeClr val="tx1"/>
          </a:solidFill>
          <a:latin typeface="+mn-lt"/>
        </a:defRPr>
      </a:lvl2pPr>
      <a:lvl3pPr marL="1143000" indent="-228600" algn="l" rtl="0" eaLnBrk="0" fontAlgn="base" hangingPunct="0">
        <a:spcBef>
          <a:spcPct val="20000"/>
        </a:spcBef>
        <a:spcAft>
          <a:spcPct val="0"/>
        </a:spcAft>
        <a:buClr>
          <a:srgbClr val="FF1515"/>
        </a:buClr>
        <a:buChar char="•"/>
        <a:defRPr sz="2400">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eaLnBrk="0" fontAlgn="base" hangingPunct="0">
        <a:spcBef>
          <a:spcPct val="20000"/>
        </a:spcBef>
        <a:spcAft>
          <a:spcPct val="0"/>
        </a:spcAft>
        <a:buClr>
          <a:srgbClr val="FF1515"/>
        </a:buClr>
        <a:buChar char="•"/>
        <a:defRPr sz="2000">
          <a:solidFill>
            <a:schemeClr val="tx1"/>
          </a:solidFill>
          <a:latin typeface="+mn-lt"/>
        </a:defRPr>
      </a:lvl6pPr>
      <a:lvl7pPr marL="2971800" indent="-228600" algn="l" rtl="0" eaLnBrk="0" fontAlgn="base" hangingPunct="0">
        <a:spcBef>
          <a:spcPct val="20000"/>
        </a:spcBef>
        <a:spcAft>
          <a:spcPct val="0"/>
        </a:spcAft>
        <a:buClr>
          <a:srgbClr val="FF1515"/>
        </a:buClr>
        <a:buChar char="•"/>
        <a:defRPr sz="2000">
          <a:solidFill>
            <a:schemeClr val="tx1"/>
          </a:solidFill>
          <a:latin typeface="+mn-lt"/>
        </a:defRPr>
      </a:lvl7pPr>
      <a:lvl8pPr marL="3429000" indent="-228600" algn="l" rtl="0" eaLnBrk="0" fontAlgn="base" hangingPunct="0">
        <a:spcBef>
          <a:spcPct val="20000"/>
        </a:spcBef>
        <a:spcAft>
          <a:spcPct val="0"/>
        </a:spcAft>
        <a:buClr>
          <a:srgbClr val="FF1515"/>
        </a:buClr>
        <a:buChar char="•"/>
        <a:defRPr sz="2000">
          <a:solidFill>
            <a:schemeClr val="tx1"/>
          </a:solidFill>
          <a:latin typeface="+mn-lt"/>
        </a:defRPr>
      </a:lvl8pPr>
      <a:lvl9pPr marL="3886200" indent="-228600" algn="l" rtl="0" eaLnBrk="0" fontAlgn="base" hangingPunct="0">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mailto:Maria-lana.queen@hud.gov" TargetMode="External"/><Relationship Id="rId2" Type="http://schemas.openxmlformats.org/officeDocument/2006/relationships/hyperlink" Target="http://www.hud.gov/" TargetMode="External"/><Relationship Id="rId1" Type="http://schemas.openxmlformats.org/officeDocument/2006/relationships/slideLayout" Target="../slideLayouts/slideLayout29.xml"/><Relationship Id="rId5" Type="http://schemas.openxmlformats.org/officeDocument/2006/relationships/hyperlink" Target="mailto:stewart.g.sarkozy-banoczy@hud.gov" TargetMode="External"/><Relationship Id="rId4" Type="http://schemas.openxmlformats.org/officeDocument/2006/relationships/hyperlink" Target="mailto:David.J.Carradini@hud.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42" name="Group 32" descr="Youth Violence footer"/>
          <p:cNvGrpSpPr>
            <a:grpSpLocks/>
          </p:cNvGrpSpPr>
          <p:nvPr/>
        </p:nvGrpSpPr>
        <p:grpSpPr bwMode="auto">
          <a:xfrm>
            <a:off x="2667000" y="3581400"/>
            <a:ext cx="6477000" cy="3276600"/>
            <a:chOff x="2667000" y="3581400"/>
            <a:chExt cx="6477000" cy="3276600"/>
          </a:xfrm>
        </p:grpSpPr>
        <p:pic>
          <p:nvPicPr>
            <p:cNvPr id="471043" name="Picture 5" descr="Youth-Violence-Header-1.gif"/>
            <p:cNvPicPr>
              <a:picLocks noChangeAspect="1" noChangeArrowheads="1"/>
            </p:cNvPicPr>
            <p:nvPr/>
          </p:nvPicPr>
          <p:blipFill>
            <a:blip r:embed="rId3" cstate="print"/>
            <a:srcRect l="60834" b="20000"/>
            <a:stretch>
              <a:fillRect/>
            </a:stretch>
          </p:blipFill>
          <p:spPr bwMode="auto">
            <a:xfrm flipV="1">
              <a:off x="5562600" y="5638800"/>
              <a:ext cx="3581400" cy="1219200"/>
            </a:xfrm>
            <a:prstGeom prst="rect">
              <a:avLst/>
            </a:prstGeom>
            <a:noFill/>
            <a:ln w="9525">
              <a:noFill/>
              <a:miter lim="800000"/>
              <a:headEnd/>
              <a:tailEnd/>
            </a:ln>
          </p:spPr>
        </p:pic>
        <p:sp>
          <p:nvSpPr>
            <p:cNvPr id="19" name="Oval 18"/>
            <p:cNvSpPr/>
            <p:nvPr/>
          </p:nvSpPr>
          <p:spPr>
            <a:xfrm>
              <a:off x="3962400" y="35814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6576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6670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895600" y="38862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048" name="Picture 8" descr="Youth-Violence-Header-1.gif"/>
            <p:cNvPicPr>
              <a:picLocks noChangeAspect="1" noChangeArrowheads="1"/>
            </p:cNvPicPr>
            <p:nvPr/>
          </p:nvPicPr>
          <p:blipFill>
            <a:blip r:embed="rId3" cstate="print"/>
            <a:srcRect l="89999" t="10001" r="833" b="39999"/>
            <a:stretch>
              <a:fillRect/>
            </a:stretch>
          </p:blipFill>
          <p:spPr bwMode="auto">
            <a:xfrm>
              <a:off x="8229600" y="5943600"/>
              <a:ext cx="838200" cy="762000"/>
            </a:xfrm>
            <a:prstGeom prst="rect">
              <a:avLst/>
            </a:prstGeom>
            <a:noFill/>
            <a:ln w="9525">
              <a:noFill/>
              <a:miter lim="800000"/>
              <a:headEnd/>
              <a:tailEnd/>
            </a:ln>
          </p:spPr>
        </p:pic>
      </p:grpSp>
      <p:sp>
        <p:nvSpPr>
          <p:cNvPr id="471049" name="Title 1"/>
          <p:cNvSpPr>
            <a:spLocks noGrp="1"/>
          </p:cNvSpPr>
          <p:nvPr>
            <p:ph type="ctrTitle" idx="4294967295"/>
          </p:nvPr>
        </p:nvSpPr>
        <p:spPr>
          <a:xfrm>
            <a:off x="685800" y="3330575"/>
            <a:ext cx="7772400" cy="1470025"/>
          </a:xfrm>
        </p:spPr>
        <p:txBody>
          <a:bodyPr/>
          <a:lstStyle/>
          <a:p>
            <a:pPr eaLnBrk="1" hangingPunct="1"/>
            <a:r>
              <a:rPr lang="en-US" b="1" dirty="0">
                <a:solidFill>
                  <a:schemeClr val="tx2"/>
                </a:solidFill>
              </a:rPr>
              <a:t>Federal Agency Panel</a:t>
            </a:r>
            <a:br>
              <a:rPr lang="en-US" b="1" dirty="0">
                <a:solidFill>
                  <a:schemeClr val="tx2"/>
                </a:solidFill>
              </a:rPr>
            </a:br>
            <a:r>
              <a:rPr lang="en-US" sz="2800" b="1" dirty="0">
                <a:solidFill>
                  <a:schemeClr val="tx2"/>
                </a:solidFill>
              </a:rPr>
              <a:t>Maria Queen, HUD</a:t>
            </a:r>
            <a:br>
              <a:rPr lang="en-US" sz="2800" b="1" dirty="0">
                <a:solidFill>
                  <a:schemeClr val="tx2"/>
                </a:solidFill>
              </a:rPr>
            </a:br>
            <a:r>
              <a:rPr lang="en-US" sz="2800" b="1" dirty="0">
                <a:solidFill>
                  <a:schemeClr val="tx2"/>
                </a:solidFill>
              </a:rPr>
              <a:t>Sarah </a:t>
            </a:r>
            <a:r>
              <a:rPr lang="en-US" sz="2800" b="1" dirty="0" err="1">
                <a:solidFill>
                  <a:schemeClr val="tx2"/>
                </a:solidFill>
              </a:rPr>
              <a:t>Oberlander,HHS</a:t>
            </a:r>
            <a:r>
              <a:rPr lang="en-US" sz="2800" b="1" dirty="0">
                <a:solidFill>
                  <a:schemeClr val="tx2"/>
                </a:solidFill>
              </a:rPr>
              <a:t/>
            </a:r>
            <a:br>
              <a:rPr lang="en-US" sz="2800" b="1" dirty="0">
                <a:solidFill>
                  <a:schemeClr val="tx2"/>
                </a:solidFill>
              </a:rPr>
            </a:br>
            <a:r>
              <a:rPr lang="en-US" sz="2800" b="1" dirty="0">
                <a:solidFill>
                  <a:schemeClr val="tx2"/>
                </a:solidFill>
              </a:rPr>
              <a:t>Norris </a:t>
            </a:r>
            <a:r>
              <a:rPr lang="en-US" sz="2800" b="1" dirty="0" err="1">
                <a:solidFill>
                  <a:schemeClr val="tx2"/>
                </a:solidFill>
              </a:rPr>
              <a:t>Dickard</a:t>
            </a:r>
            <a:r>
              <a:rPr lang="en-US" sz="2800" b="1" dirty="0">
                <a:solidFill>
                  <a:schemeClr val="tx2"/>
                </a:solidFill>
              </a:rPr>
              <a:t>, ED</a:t>
            </a:r>
            <a:br>
              <a:rPr lang="en-US" sz="2800" b="1" dirty="0">
                <a:solidFill>
                  <a:schemeClr val="tx2"/>
                </a:solidFill>
              </a:rPr>
            </a:br>
            <a:r>
              <a:rPr lang="en-US" sz="2800" b="1" dirty="0">
                <a:solidFill>
                  <a:schemeClr val="tx2"/>
                </a:solidFill>
              </a:rPr>
              <a:t>Eugene </a:t>
            </a:r>
            <a:r>
              <a:rPr lang="en-US" sz="2800" b="1" dirty="0" err="1">
                <a:solidFill>
                  <a:schemeClr val="tx2"/>
                </a:solidFill>
              </a:rPr>
              <a:t>Schneeberg</a:t>
            </a:r>
            <a:r>
              <a:rPr lang="en-US" sz="2800" b="1" dirty="0">
                <a:solidFill>
                  <a:schemeClr val="tx2"/>
                </a:solidFill>
              </a:rPr>
              <a:t>, DOJ</a:t>
            </a:r>
            <a:br>
              <a:rPr lang="en-US" sz="2800" b="1" dirty="0">
                <a:solidFill>
                  <a:schemeClr val="tx2"/>
                </a:solidFill>
              </a:rPr>
            </a:br>
            <a:r>
              <a:rPr lang="en-US" sz="2800" b="1" dirty="0">
                <a:solidFill>
                  <a:schemeClr val="tx2"/>
                </a:solidFill>
              </a:rPr>
              <a:t>Edna Primrose, DOL</a:t>
            </a:r>
            <a:br>
              <a:rPr lang="en-US" sz="2800" b="1" dirty="0">
                <a:solidFill>
                  <a:schemeClr val="tx2"/>
                </a:solidFill>
              </a:rPr>
            </a:br>
            <a:r>
              <a:rPr lang="en-US" sz="2800" b="1" dirty="0">
                <a:solidFill>
                  <a:schemeClr val="tx2"/>
                </a:solidFill>
              </a:rPr>
              <a:t/>
            </a:r>
            <a:br>
              <a:rPr lang="en-US" sz="2800" b="1" dirty="0">
                <a:solidFill>
                  <a:schemeClr val="tx2"/>
                </a:solidFill>
              </a:rPr>
            </a:br>
            <a:r>
              <a:rPr lang="en-US" sz="2800" b="1" dirty="0">
                <a:solidFill>
                  <a:schemeClr val="tx2"/>
                </a:solidFill>
              </a:rPr>
              <a:t>October 31, 2011</a:t>
            </a:r>
            <a:endParaRPr lang="en-US" sz="3600" dirty="0">
              <a:solidFill>
                <a:schemeClr val="tx2"/>
              </a:solidFill>
            </a:endParaRPr>
          </a:p>
        </p:txBody>
      </p:sp>
      <p:pic>
        <p:nvPicPr>
          <p:cNvPr id="471050" name="Picture 3" descr="National Forume on Youth Violence Prevention header"/>
          <p:cNvPicPr>
            <a:picLocks noChangeAspect="1" noChangeArrowheads="1"/>
          </p:cNvPicPr>
          <p:nvPr/>
        </p:nvPicPr>
        <p:blipFill>
          <a:blip r:embed="rId3" cstate="print"/>
          <a:srcRect/>
          <a:stretch>
            <a:fillRect/>
          </a:stretch>
        </p:blipFill>
        <p:spPr bwMode="auto">
          <a:xfrm>
            <a:off x="0" y="0"/>
            <a:ext cx="9144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itle 1"/>
          <p:cNvSpPr>
            <a:spLocks noGrp="1"/>
          </p:cNvSpPr>
          <p:nvPr>
            <p:ph type="title" idx="4294967295"/>
          </p:nvPr>
        </p:nvSpPr>
        <p:spPr/>
        <p:txBody>
          <a:bodyPr/>
          <a:lstStyle/>
          <a:p>
            <a:r>
              <a:rPr lang="en-US" dirty="0">
                <a:solidFill>
                  <a:srgbClr val="FFC000"/>
                </a:solidFill>
              </a:rPr>
              <a:t>Stay in Touch – we are</a:t>
            </a:r>
            <a:br>
              <a:rPr lang="en-US" dirty="0">
                <a:solidFill>
                  <a:srgbClr val="FFC000"/>
                </a:solidFill>
              </a:rPr>
            </a:br>
            <a:r>
              <a:rPr lang="en-US" dirty="0">
                <a:solidFill>
                  <a:srgbClr val="FFC000"/>
                </a:solidFill>
              </a:rPr>
              <a:t> here to serve you!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DC78359-BC60-4CED-8E2E-3CC46385CB51}"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sp>
        <p:nvSpPr>
          <p:cNvPr id="461828" name="Content Placeholder 5"/>
          <p:cNvSpPr>
            <a:spLocks noGrp="1"/>
          </p:cNvSpPr>
          <p:nvPr>
            <p:ph idx="4294967295"/>
          </p:nvPr>
        </p:nvSpPr>
        <p:spPr/>
        <p:txBody>
          <a:bodyPr/>
          <a:lstStyle/>
          <a:p>
            <a:r>
              <a:rPr lang="en-US"/>
              <a:t>ED’s </a:t>
            </a:r>
            <a:r>
              <a:rPr lang="en-US" i="1"/>
              <a:t>Safe &amp; Supportive Schools e-Newsletter</a:t>
            </a:r>
          </a:p>
          <a:p>
            <a:r>
              <a:rPr lang="en-US"/>
              <a:t>OSHS grants, related federal grants, foundation funding, research, resources…</a:t>
            </a:r>
          </a:p>
          <a:p>
            <a:r>
              <a:rPr lang="en-US"/>
              <a:t>MUCH, MUCH, MORE – and its free!!!</a:t>
            </a:r>
          </a:p>
          <a:p>
            <a:r>
              <a:rPr lang="en-US"/>
              <a:t>www2.ed.gov/news/newsletters/listserv/preventioned.html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3" descr="National Forum on Youth Violence Prevention Header"/>
          <p:cNvPicPr>
            <a:picLocks noChangeAspect="1" noChangeArrowheads="1"/>
          </p:cNvPicPr>
          <p:nvPr/>
        </p:nvPicPr>
        <p:blipFill>
          <a:blip r:embed="rId3" cstate="print"/>
          <a:srcRect/>
          <a:stretch>
            <a:fillRect/>
          </a:stretch>
        </p:blipFill>
        <p:spPr bwMode="auto">
          <a:xfrm>
            <a:off x="0" y="0"/>
            <a:ext cx="9144000" cy="1752600"/>
          </a:xfrm>
          <a:prstGeom prst="rect">
            <a:avLst/>
          </a:prstGeom>
          <a:noFill/>
          <a:ln w="9525">
            <a:noFill/>
            <a:miter lim="800000"/>
            <a:headEnd/>
            <a:tailEnd/>
          </a:ln>
        </p:spPr>
      </p:pic>
      <p:pic>
        <p:nvPicPr>
          <p:cNvPr id="522243" name="Picture 11" descr="Memphis site visit (group picture with members)"/>
          <p:cNvPicPr>
            <a:picLocks noChangeAspect="1" noChangeArrowheads="1"/>
          </p:cNvPicPr>
          <p:nvPr/>
        </p:nvPicPr>
        <p:blipFill>
          <a:blip r:embed="rId4" cstate="print"/>
          <a:srcRect/>
          <a:stretch>
            <a:fillRect/>
          </a:stretch>
        </p:blipFill>
        <p:spPr bwMode="auto">
          <a:xfrm>
            <a:off x="2590800" y="1736725"/>
            <a:ext cx="4419600" cy="3368675"/>
          </a:xfrm>
          <a:prstGeom prst="rect">
            <a:avLst/>
          </a:prstGeom>
          <a:noFill/>
          <a:ln w="9525">
            <a:noFill/>
            <a:miter lim="800000"/>
            <a:headEnd/>
            <a:tailEnd/>
          </a:ln>
        </p:spPr>
      </p:pic>
      <p:grpSp>
        <p:nvGrpSpPr>
          <p:cNvPr id="2" name="Group 6" descr="Department of Justice Seal"/>
          <p:cNvGrpSpPr/>
          <p:nvPr/>
        </p:nvGrpSpPr>
        <p:grpSpPr>
          <a:xfrm>
            <a:off x="0" y="5181600"/>
            <a:ext cx="9144000" cy="1676400"/>
            <a:chOff x="0" y="5181600"/>
            <a:chExt cx="9144000" cy="1676400"/>
          </a:xfrm>
          <a:solidFill>
            <a:schemeClr val="tx2"/>
          </a:solidFill>
        </p:grpSpPr>
        <p:sp>
          <p:nvSpPr>
            <p:cNvPr id="8" name="Rectangle 7"/>
            <p:cNvSpPr/>
            <p:nvPr/>
          </p:nvSpPr>
          <p:spPr bwMode="auto">
            <a:xfrm>
              <a:off x="0" y="5181600"/>
              <a:ext cx="9144000" cy="1676400"/>
            </a:xfrm>
            <a:prstGeom prst="rect">
              <a:avLst/>
            </a:prstGeom>
            <a:solidFill>
              <a:schemeClr val="tx2"/>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0" name="Rectangle 9"/>
            <p:cNvSpPr/>
            <p:nvPr/>
          </p:nvSpPr>
          <p:spPr>
            <a:xfrm>
              <a:off x="1219200" y="5257800"/>
              <a:ext cx="7315200" cy="1323439"/>
            </a:xfrm>
            <a:prstGeom prst="rect">
              <a:avLst/>
            </a:prstGeom>
            <a:grpFill/>
          </p:spPr>
          <p:txBody>
            <a:bodyPr>
              <a:spAutoFit/>
            </a:bodyPr>
            <a:lstStyle/>
            <a:p>
              <a:pPr algn="ctr">
                <a:defRPr/>
              </a:pPr>
              <a:r>
                <a:rPr lang="en-US" sz="3200" b="1" dirty="0">
                  <a:solidFill>
                    <a:schemeClr val="bg1"/>
                  </a:solidFill>
                  <a:latin typeface="+mj-lt"/>
                </a:rPr>
                <a:t>U.S. Department of Justice</a:t>
              </a:r>
              <a:br>
                <a:rPr lang="en-US" sz="3200" b="1" dirty="0">
                  <a:solidFill>
                    <a:schemeClr val="bg1"/>
                  </a:solidFill>
                  <a:latin typeface="+mj-lt"/>
                </a:rPr>
              </a:br>
              <a:r>
                <a:rPr lang="en-US" sz="2400" dirty="0">
                  <a:solidFill>
                    <a:schemeClr val="bg1"/>
                  </a:solidFill>
                  <a:latin typeface="+mj-lt"/>
                </a:rPr>
                <a:t>Commitment to the </a:t>
              </a:r>
            </a:p>
            <a:p>
              <a:pPr algn="ctr">
                <a:defRPr/>
              </a:pPr>
              <a:r>
                <a:rPr lang="en-US" sz="2400" dirty="0">
                  <a:solidFill>
                    <a:schemeClr val="bg1"/>
                  </a:solidFill>
                  <a:latin typeface="+mj-lt"/>
                </a:rPr>
                <a:t>National Forum on Youth Violence Prevention</a:t>
              </a:r>
            </a:p>
          </p:txBody>
        </p:sp>
        <p:pic>
          <p:nvPicPr>
            <p:cNvPr id="9" name="Picture 2"/>
            <p:cNvPicPr>
              <a:picLocks noChangeAspect="1" noChangeArrowheads="1"/>
            </p:cNvPicPr>
            <p:nvPr/>
          </p:nvPicPr>
          <p:blipFill>
            <a:blip r:embed="rId5" cstate="print"/>
            <a:srcRect/>
            <a:stretch>
              <a:fillRect/>
            </a:stretch>
          </p:blipFill>
          <p:spPr bwMode="auto">
            <a:xfrm>
              <a:off x="341375" y="5257800"/>
              <a:ext cx="1411225" cy="1470024"/>
            </a:xfrm>
            <a:prstGeom prst="rect">
              <a:avLst/>
            </a:prstGeom>
            <a:grpFill/>
            <a:ln w="12700" cap="sq" cmpd="sng">
              <a:noFill/>
              <a:prstDash val="solid"/>
              <a:miter lim="800000"/>
              <a:headEnd type="none" w="sm" len="sm"/>
              <a:tailEnd type="none" w="sm" len="sm"/>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idx="4294967295"/>
          </p:nvPr>
        </p:nvSpPr>
        <p:spPr>
          <a:xfrm>
            <a:off x="2286000" y="457200"/>
            <a:ext cx="6400800" cy="868363"/>
          </a:xfrm>
        </p:spPr>
        <p:txBody>
          <a:bodyPr/>
          <a:lstStyle/>
          <a:p>
            <a:pPr algn="ctr" eaLnBrk="1" hangingPunct="1"/>
            <a:r>
              <a:rPr lang="en-US" sz="2800" dirty="0"/>
              <a:t>DOL  - Support for the National Forum on Youth Violence Prevention</a:t>
            </a:r>
          </a:p>
        </p:txBody>
      </p:sp>
      <p:sp>
        <p:nvSpPr>
          <p:cNvPr id="425987" name="Rectangle 3"/>
          <p:cNvSpPr>
            <a:spLocks noGrp="1" noChangeArrowheads="1"/>
          </p:cNvSpPr>
          <p:nvPr>
            <p:ph type="body" idx="4294967295"/>
          </p:nvPr>
        </p:nvSpPr>
        <p:spPr>
          <a:xfrm>
            <a:off x="152400" y="1666875"/>
            <a:ext cx="8915400" cy="4962525"/>
          </a:xfrm>
        </p:spPr>
        <p:txBody>
          <a:bodyPr/>
          <a:lstStyle/>
          <a:p>
            <a:pPr marL="0" indent="0" eaLnBrk="1" hangingPunct="1">
              <a:buClrTx/>
              <a:defRPr/>
            </a:pPr>
            <a:r>
              <a:rPr lang="en-US" sz="2000" b="1" u="sng" dirty="0">
                <a:solidFill>
                  <a:srgbClr val="000000"/>
                </a:solidFill>
                <a:latin typeface="Calibri" pitchFamily="34" charset="0"/>
                <a:ea typeface="+mn-ea"/>
                <a:cs typeface="+mn-cs"/>
              </a:rPr>
              <a:t>U.S. Attorneys Offices</a:t>
            </a:r>
            <a:r>
              <a:rPr lang="en-US" sz="2000" dirty="0">
                <a:solidFill>
                  <a:srgbClr val="000000"/>
                </a:solidFill>
                <a:latin typeface="Calibri" pitchFamily="34" charset="0"/>
                <a:ea typeface="+mn-ea"/>
                <a:cs typeface="+mn-cs"/>
              </a:rPr>
              <a:t> will continue to provide strong local leadership</a:t>
            </a:r>
          </a:p>
          <a:p>
            <a:pPr marL="0" indent="0" eaLnBrk="1" hangingPunct="1">
              <a:buClrTx/>
              <a:buFontTx/>
              <a:buNone/>
              <a:defRPr/>
            </a:pPr>
            <a:endParaRPr lang="en-US" sz="600" dirty="0">
              <a:solidFill>
                <a:srgbClr val="000000"/>
              </a:solidFill>
              <a:latin typeface="Calibri" pitchFamily="34" charset="0"/>
              <a:ea typeface="+mn-ea"/>
              <a:cs typeface="+mn-cs"/>
            </a:endParaRPr>
          </a:p>
          <a:p>
            <a:pPr marL="0" indent="0" eaLnBrk="1" hangingPunct="1">
              <a:buClrTx/>
              <a:defRPr/>
            </a:pPr>
            <a:r>
              <a:rPr lang="en-US" sz="2000" b="1" u="sng" dirty="0">
                <a:solidFill>
                  <a:srgbClr val="000000"/>
                </a:solidFill>
                <a:latin typeface="Calibri" pitchFamily="34" charset="0"/>
                <a:ea typeface="+mn-ea"/>
                <a:cs typeface="+mn-cs"/>
              </a:rPr>
              <a:t>BJA &amp; OJJDP</a:t>
            </a:r>
            <a:r>
              <a:rPr lang="en-US" sz="2000" dirty="0">
                <a:solidFill>
                  <a:srgbClr val="000000"/>
                </a:solidFill>
                <a:latin typeface="Calibri" pitchFamily="34" charset="0"/>
                <a:ea typeface="+mn-ea"/>
                <a:cs typeface="+mn-cs"/>
              </a:rPr>
              <a:t> site coordinators will continue to be responsiveness to TTA requests &amp; assist with support for Peer to Peer Visits.  </a:t>
            </a:r>
          </a:p>
          <a:p>
            <a:pPr marL="0" indent="0" eaLnBrk="1" hangingPunct="1">
              <a:buClrTx/>
              <a:buFontTx/>
              <a:buNone/>
              <a:defRPr/>
            </a:pPr>
            <a:endParaRPr lang="en-US" sz="800" dirty="0">
              <a:solidFill>
                <a:srgbClr val="000000"/>
              </a:solidFill>
              <a:latin typeface="Calibri" pitchFamily="34" charset="0"/>
              <a:ea typeface="+mn-ea"/>
              <a:cs typeface="+mn-cs"/>
            </a:endParaRPr>
          </a:p>
          <a:p>
            <a:pPr marL="0" indent="0" eaLnBrk="1" hangingPunct="1">
              <a:buClrTx/>
              <a:defRPr/>
            </a:pPr>
            <a:r>
              <a:rPr lang="en-US" sz="2000" b="1" u="sng" dirty="0">
                <a:solidFill>
                  <a:srgbClr val="000000"/>
                </a:solidFill>
                <a:latin typeface="Calibri" pitchFamily="34" charset="0"/>
                <a:ea typeface="+mn-ea"/>
                <a:cs typeface="+mn-cs"/>
              </a:rPr>
              <a:t>COPS</a:t>
            </a:r>
            <a:r>
              <a:rPr lang="en-US" sz="2000" dirty="0">
                <a:solidFill>
                  <a:srgbClr val="000000"/>
                </a:solidFill>
                <a:latin typeface="Calibri" pitchFamily="34" charset="0"/>
                <a:ea typeface="+mn-ea"/>
                <a:cs typeface="+mn-cs"/>
              </a:rPr>
              <a:t> Office will provide support and guidance to Forum localities in the form of TA on Community policing approaches and data sharing</a:t>
            </a:r>
          </a:p>
          <a:p>
            <a:pPr marL="0" indent="0" eaLnBrk="1" hangingPunct="1">
              <a:buClrTx/>
              <a:buFontTx/>
              <a:buNone/>
              <a:defRPr/>
            </a:pPr>
            <a:endParaRPr lang="en-US" sz="800" dirty="0">
              <a:solidFill>
                <a:srgbClr val="000000"/>
              </a:solidFill>
              <a:latin typeface="Calibri" pitchFamily="34" charset="0"/>
              <a:ea typeface="+mn-ea"/>
              <a:cs typeface="+mn-cs"/>
            </a:endParaRPr>
          </a:p>
          <a:p>
            <a:pPr marL="0" indent="0" eaLnBrk="1" hangingPunct="1">
              <a:buClrTx/>
              <a:defRPr/>
            </a:pPr>
            <a:r>
              <a:rPr lang="en-US" sz="2000" b="1" u="sng" dirty="0">
                <a:solidFill>
                  <a:srgbClr val="000000"/>
                </a:solidFill>
                <a:latin typeface="Calibri" pitchFamily="34" charset="0"/>
                <a:ea typeface="+mn-ea"/>
                <a:cs typeface="+mn-cs"/>
              </a:rPr>
              <a:t>OVW</a:t>
            </a:r>
            <a:r>
              <a:rPr lang="en-US" sz="2000" dirty="0">
                <a:solidFill>
                  <a:srgbClr val="000000"/>
                </a:solidFill>
                <a:latin typeface="Calibri" pitchFamily="34" charset="0"/>
                <a:ea typeface="+mn-ea"/>
                <a:cs typeface="+mn-cs"/>
              </a:rPr>
              <a:t>  through active leadership and participation in the Forum will meaningfully connect the issues of teen dating violence, sexual assault and stalking with the broader work of the Forum.  </a:t>
            </a:r>
          </a:p>
          <a:p>
            <a:pPr marL="0" indent="0" eaLnBrk="1" hangingPunct="1">
              <a:buClrTx/>
              <a:buFontTx/>
              <a:buNone/>
              <a:defRPr/>
            </a:pPr>
            <a:endParaRPr lang="en-US" sz="800" dirty="0">
              <a:solidFill>
                <a:srgbClr val="000000"/>
              </a:solidFill>
              <a:latin typeface="Calibri" pitchFamily="34" charset="0"/>
              <a:ea typeface="+mn-ea"/>
              <a:cs typeface="+mn-cs"/>
            </a:endParaRPr>
          </a:p>
          <a:p>
            <a:pPr marL="0" indent="0" eaLnBrk="1" hangingPunct="1">
              <a:buClrTx/>
              <a:defRPr/>
            </a:pPr>
            <a:r>
              <a:rPr lang="en-US" sz="2000" b="1" u="sng" dirty="0">
                <a:solidFill>
                  <a:srgbClr val="000000"/>
                </a:solidFill>
                <a:latin typeface="Calibri" pitchFamily="34" charset="0"/>
                <a:ea typeface="+mn-ea"/>
                <a:cs typeface="+mn-cs"/>
              </a:rPr>
              <a:t>OCOM</a:t>
            </a:r>
            <a:r>
              <a:rPr lang="en-US" sz="2000" b="1" dirty="0">
                <a:solidFill>
                  <a:srgbClr val="000000"/>
                </a:solidFill>
                <a:latin typeface="Calibri" pitchFamily="34" charset="0"/>
                <a:ea typeface="+mn-ea"/>
                <a:cs typeface="+mn-cs"/>
              </a:rPr>
              <a:t> </a:t>
            </a:r>
            <a:r>
              <a:rPr lang="en-US" sz="2000" dirty="0">
                <a:solidFill>
                  <a:srgbClr val="000000"/>
                </a:solidFill>
                <a:latin typeface="Calibri" pitchFamily="34" charset="0"/>
                <a:ea typeface="+mn-ea"/>
                <a:cs typeface="+mn-cs"/>
              </a:rPr>
              <a:t>will continue to work to generate positive media coverage and conduct congressional outreach  to support Forum events and activities. </a:t>
            </a:r>
          </a:p>
          <a:p>
            <a:pPr marL="0" indent="0" eaLnBrk="1" hangingPunct="1">
              <a:buClrTx/>
              <a:buFontTx/>
              <a:buNone/>
              <a:defRPr/>
            </a:pPr>
            <a:endParaRPr lang="en-US" sz="800" dirty="0">
              <a:solidFill>
                <a:srgbClr val="000000"/>
              </a:solidFill>
              <a:latin typeface="Calibri" pitchFamily="34" charset="0"/>
              <a:ea typeface="+mn-ea"/>
              <a:cs typeface="+mn-cs"/>
            </a:endParaRPr>
          </a:p>
          <a:p>
            <a:pPr marL="0" indent="0" eaLnBrk="1" hangingPunct="1">
              <a:buClrTx/>
              <a:defRPr/>
            </a:pPr>
            <a:r>
              <a:rPr lang="en-US" sz="2000" b="1" u="sng" dirty="0">
                <a:solidFill>
                  <a:srgbClr val="000000"/>
                </a:solidFill>
                <a:latin typeface="Calibri" pitchFamily="34" charset="0"/>
                <a:ea typeface="+mn-ea"/>
                <a:cs typeface="+mn-cs"/>
              </a:rPr>
              <a:t>DOJ</a:t>
            </a:r>
            <a:r>
              <a:rPr lang="en-US" sz="2000" b="1" dirty="0">
                <a:solidFill>
                  <a:srgbClr val="000000"/>
                </a:solidFill>
                <a:latin typeface="Calibri" pitchFamily="34" charset="0"/>
                <a:ea typeface="+mn-ea"/>
                <a:cs typeface="+mn-cs"/>
              </a:rPr>
              <a:t> </a:t>
            </a:r>
            <a:r>
              <a:rPr lang="en-US" sz="2000" dirty="0">
                <a:solidFill>
                  <a:srgbClr val="000000"/>
                </a:solidFill>
                <a:latin typeface="Calibri" pitchFamily="34" charset="0"/>
                <a:ea typeface="+mn-ea"/>
                <a:cs typeface="+mn-cs"/>
              </a:rPr>
              <a:t>leadership will continue to demonstrate commitment for the Forum through annual convenings, site visits, and through outreach to Philanthropic, Corporate, and  faith and community based stakeholders. </a:t>
            </a:r>
            <a:endParaRPr lang="en-US" sz="2000" b="1" u="sng" dirty="0">
              <a:solidFill>
                <a:srgbClr val="000000"/>
              </a:solidFill>
              <a:latin typeface="Calibri" pitchFamily="34" charset="0"/>
              <a:ea typeface="+mn-ea"/>
              <a:cs typeface="+mn-cs"/>
            </a:endParaRPr>
          </a:p>
          <a:p>
            <a:pPr marL="0" indent="0" eaLnBrk="1" hangingPunct="1">
              <a:buClrTx/>
              <a:defRPr/>
            </a:pPr>
            <a:endParaRPr lang="en-US" sz="2000" dirty="0">
              <a:solidFill>
                <a:srgbClr val="000000"/>
              </a:solidFill>
              <a:latin typeface="Calibri" pitchFamily="34" charset="0"/>
              <a:ea typeface="+mn-ea"/>
              <a:cs typeface="+mn-cs"/>
            </a:endParaRPr>
          </a:p>
          <a:p>
            <a:pPr eaLnBrk="1" hangingPunct="1">
              <a:buClrTx/>
              <a:defRPr/>
            </a:pPr>
            <a:endParaRPr lang="en-US" sz="2000" b="1" i="1" dirty="0">
              <a:solidFill>
                <a:srgbClr val="000000"/>
              </a:solidFill>
              <a:latin typeface="Calibri" pitchFamily="34" charset="0"/>
              <a:ea typeface="+mn-ea"/>
              <a:cs typeface="+mn-cs"/>
            </a:endParaRPr>
          </a:p>
        </p:txBody>
      </p:sp>
      <p:pic>
        <p:nvPicPr>
          <p:cNvPr id="525316" name="Picture 4" descr="dol_seal_color"/>
          <p:cNvPicPr>
            <a:picLocks noChangeAspect="1" noChangeArrowheads="1"/>
          </p:cNvPicPr>
          <p:nvPr/>
        </p:nvPicPr>
        <p:blipFill>
          <a:blip r:embed="rId3" cstate="print"/>
          <a:srcRect/>
          <a:stretch>
            <a:fillRect/>
          </a:stretch>
        </p:blipFill>
        <p:spPr bwMode="auto">
          <a:xfrm>
            <a:off x="0" y="0"/>
            <a:ext cx="1905000" cy="1447800"/>
          </a:xfrm>
          <a:prstGeom prst="rect">
            <a:avLst/>
          </a:prstGeom>
          <a:noFill/>
          <a:ln w="9525">
            <a:noFill/>
            <a:miter lim="800000"/>
            <a:headEnd/>
            <a:tailEnd/>
          </a:ln>
        </p:spPr>
      </p:pic>
      <p:sp>
        <p:nvSpPr>
          <p:cNvPr id="525317" name="Rectangle 4"/>
          <p:cNvSpPr>
            <a:spLocks noChangeArrowheads="1"/>
          </p:cNvSpPr>
          <p:nvPr/>
        </p:nvSpPr>
        <p:spPr bwMode="auto">
          <a:xfrm>
            <a:off x="0" y="0"/>
            <a:ext cx="9144000" cy="1524000"/>
          </a:xfrm>
          <a:prstGeom prst="rect">
            <a:avLst/>
          </a:prstGeom>
          <a:solidFill>
            <a:schemeClr val="tx1"/>
          </a:solidFill>
          <a:ln w="12700" cap="sq" algn="ctr">
            <a:solidFill>
              <a:schemeClr val="tx1"/>
            </a:solidFill>
            <a:round/>
            <a:headEnd type="none" w="sm" len="sm"/>
            <a:tailEnd type="none" w="sm" len="sm"/>
          </a:ln>
        </p:spPr>
        <p:txBody>
          <a:bodyPr wrap="none"/>
          <a:lstStyle/>
          <a:p>
            <a:endParaRPr lang="en-US"/>
          </a:p>
        </p:txBody>
      </p:sp>
      <p:sp>
        <p:nvSpPr>
          <p:cNvPr id="7" name="Rectangle 6"/>
          <p:cNvSpPr/>
          <p:nvPr/>
        </p:nvSpPr>
        <p:spPr>
          <a:xfrm>
            <a:off x="1828800" y="76200"/>
            <a:ext cx="7315200" cy="1323975"/>
          </a:xfrm>
          <a:prstGeom prst="rect">
            <a:avLst/>
          </a:prstGeom>
        </p:spPr>
        <p:txBody>
          <a:bodyPr>
            <a:spAutoFit/>
          </a:bodyPr>
          <a:lstStyle/>
          <a:p>
            <a:pPr algn="ctr">
              <a:defRPr/>
            </a:pPr>
            <a:r>
              <a:rPr lang="en-US" sz="3200" b="1" dirty="0">
                <a:solidFill>
                  <a:schemeClr val="bg1"/>
                </a:solidFill>
                <a:latin typeface="+mj-lt"/>
              </a:rPr>
              <a:t>U.S. Department of Justice</a:t>
            </a:r>
            <a:br>
              <a:rPr lang="en-US" sz="3200" b="1" dirty="0">
                <a:solidFill>
                  <a:schemeClr val="bg1"/>
                </a:solidFill>
                <a:latin typeface="+mj-lt"/>
              </a:rPr>
            </a:br>
            <a:r>
              <a:rPr lang="en-US" sz="2400" dirty="0">
                <a:solidFill>
                  <a:schemeClr val="bg1"/>
                </a:solidFill>
                <a:latin typeface="+mj-lt"/>
              </a:rPr>
              <a:t>Commitment to the </a:t>
            </a:r>
          </a:p>
          <a:p>
            <a:pPr algn="ctr">
              <a:defRPr/>
            </a:pPr>
            <a:r>
              <a:rPr lang="en-US" sz="2400" dirty="0">
                <a:solidFill>
                  <a:schemeClr val="bg1"/>
                </a:solidFill>
                <a:latin typeface="+mj-lt"/>
              </a:rPr>
              <a:t>National Forum on Youth Violence Prevention</a:t>
            </a:r>
          </a:p>
        </p:txBody>
      </p:sp>
      <p:pic>
        <p:nvPicPr>
          <p:cNvPr id="8" name="Picture 2"/>
          <p:cNvPicPr>
            <a:picLocks noChangeAspect="1" noChangeArrowheads="1"/>
          </p:cNvPicPr>
          <p:nvPr/>
        </p:nvPicPr>
        <p:blipFill>
          <a:blip r:embed="rId4" cstate="print"/>
          <a:srcRect/>
          <a:stretch>
            <a:fillRect/>
          </a:stretch>
        </p:blipFill>
        <p:spPr bwMode="auto">
          <a:xfrm>
            <a:off x="152401" y="76200"/>
            <a:ext cx="1295400" cy="1349373"/>
          </a:xfrm>
          <a:prstGeom prst="rect">
            <a:avLst/>
          </a:prstGeom>
          <a:solidFill>
            <a:schemeClr val="tx2"/>
          </a:solidFill>
          <a:ln w="12700" cap="sq" cmpd="sng">
            <a:noFill/>
            <a:prstDash val="solid"/>
            <a:miter lim="800000"/>
            <a:headEnd type="none" w="sm" len="sm"/>
            <a:tailEnd type="none" w="sm" len="sm"/>
          </a:ln>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1565275" y="5181600"/>
            <a:ext cx="7578725" cy="1009650"/>
          </a:xfrm>
        </p:spPr>
        <p:txBody>
          <a:bodyPr/>
          <a:lstStyle/>
          <a:p>
            <a:r>
              <a:rPr lang="en-US" sz="4000" dirty="0"/>
              <a:t>U.S. Department of Labor</a:t>
            </a:r>
            <a:br>
              <a:rPr lang="en-US" sz="4000" dirty="0"/>
            </a:br>
            <a:r>
              <a:rPr lang="en-US" sz="2800" dirty="0"/>
              <a:t>Support for the National Forum on</a:t>
            </a:r>
            <a:br>
              <a:rPr lang="en-US" sz="2800" dirty="0"/>
            </a:br>
            <a:r>
              <a:rPr lang="en-US" sz="2800" dirty="0"/>
              <a:t> Youth Violence Prevention</a:t>
            </a:r>
          </a:p>
        </p:txBody>
      </p:sp>
      <p:pic>
        <p:nvPicPr>
          <p:cNvPr id="329732" name="Picture 4" descr="Department of Labor Seal"/>
          <p:cNvPicPr>
            <a:picLocks noGrp="1" noChangeAspect="1" noChangeArrowheads="1"/>
          </p:cNvPicPr>
          <p:nvPr>
            <p:ph type="subTitle" idx="1"/>
          </p:nvPr>
        </p:nvPicPr>
        <p:blipFill>
          <a:blip r:embed="rId3" cstate="print"/>
          <a:srcRect/>
          <a:stretch>
            <a:fillRect/>
          </a:stretch>
        </p:blipFill>
        <p:spPr>
          <a:xfrm>
            <a:off x="76200" y="4572000"/>
            <a:ext cx="1905000" cy="1905000"/>
          </a:xfrm>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286000" y="457200"/>
            <a:ext cx="6400800" cy="868363"/>
          </a:xfrm>
        </p:spPr>
        <p:txBody>
          <a:bodyPr/>
          <a:lstStyle/>
          <a:p>
            <a:pPr algn="ctr"/>
            <a:r>
              <a:rPr lang="en-US" sz="2800" dirty="0"/>
              <a:t>DOL  - Support for the National Forum on Youth Violence Prevention</a:t>
            </a:r>
          </a:p>
        </p:txBody>
      </p:sp>
      <p:sp>
        <p:nvSpPr>
          <p:cNvPr id="425987" name="Rectangle 3"/>
          <p:cNvSpPr>
            <a:spLocks noGrp="1" noChangeArrowheads="1"/>
          </p:cNvSpPr>
          <p:nvPr>
            <p:ph type="body" idx="1"/>
          </p:nvPr>
        </p:nvSpPr>
        <p:spPr>
          <a:xfrm>
            <a:off x="228600" y="1524000"/>
            <a:ext cx="8642350" cy="4962525"/>
          </a:xfrm>
        </p:spPr>
        <p:txBody>
          <a:bodyPr/>
          <a:lstStyle/>
          <a:p>
            <a:pPr>
              <a:buFontTx/>
              <a:buNone/>
            </a:pPr>
            <a:r>
              <a:rPr lang="en-US" dirty="0"/>
              <a:t>Action Plan Activities:</a:t>
            </a:r>
          </a:p>
          <a:p>
            <a:r>
              <a:rPr lang="en-US" dirty="0"/>
              <a:t>Increase regional/state/local input</a:t>
            </a:r>
          </a:p>
          <a:p>
            <a:pPr lvl="1">
              <a:buFontTx/>
              <a:buChar char="o"/>
            </a:pPr>
            <a:r>
              <a:rPr lang="en-US" sz="2400" dirty="0"/>
              <a:t>Participation in site visits &amp; local activities</a:t>
            </a:r>
          </a:p>
          <a:p>
            <a:pPr lvl="1">
              <a:buFontTx/>
              <a:buChar char="o"/>
            </a:pPr>
            <a:r>
              <a:rPr lang="en-US" sz="2400" dirty="0"/>
              <a:t>Information flow – employment &amp; training options</a:t>
            </a:r>
          </a:p>
          <a:p>
            <a:pPr lvl="1">
              <a:buFontTx/>
              <a:buChar char="o"/>
            </a:pPr>
            <a:r>
              <a:rPr lang="en-US" sz="2400" dirty="0"/>
              <a:t>Promote the Forum’s achievements</a:t>
            </a:r>
          </a:p>
          <a:p>
            <a:r>
              <a:rPr lang="en-US" dirty="0"/>
              <a:t>Training/technical assistance</a:t>
            </a:r>
          </a:p>
          <a:p>
            <a:pPr lvl="1">
              <a:buFontTx/>
              <a:buChar char="o"/>
            </a:pPr>
            <a:r>
              <a:rPr lang="en-US" sz="2400" dirty="0"/>
              <a:t>Participation from additional DOL agencies</a:t>
            </a:r>
          </a:p>
          <a:p>
            <a:r>
              <a:rPr lang="en-US" dirty="0"/>
              <a:t>Expanded Forum partnerships</a:t>
            </a:r>
          </a:p>
          <a:p>
            <a:pPr lvl="1">
              <a:buFontTx/>
              <a:buChar char="o"/>
            </a:pPr>
            <a:r>
              <a:rPr lang="en-US" sz="2400" dirty="0"/>
              <a:t>Follow-up from site visits</a:t>
            </a:r>
            <a:endParaRPr lang="en-US" sz="1000" dirty="0"/>
          </a:p>
          <a:p>
            <a:pPr lvl="1" algn="ctr">
              <a:buFontTx/>
              <a:buNone/>
            </a:pPr>
            <a:r>
              <a:rPr lang="en-US" sz="2400" b="1" i="1" dirty="0">
                <a:solidFill>
                  <a:schemeClr val="accent2"/>
                </a:solidFill>
              </a:rPr>
              <a:t>Contact: </a:t>
            </a:r>
            <a:r>
              <a:rPr lang="en-US" sz="2400" b="1" i="1" u="sng" dirty="0">
                <a:solidFill>
                  <a:schemeClr val="accent2"/>
                </a:solidFill>
              </a:rPr>
              <a:t>primrose.edna@dol.gov </a:t>
            </a:r>
          </a:p>
          <a:p>
            <a:pPr lvl="1" algn="ctr">
              <a:buFontTx/>
              <a:buNone/>
            </a:pPr>
            <a:r>
              <a:rPr lang="en-US" sz="2000" b="1" i="1" u="sng" dirty="0">
                <a:solidFill>
                  <a:schemeClr val="accent2"/>
                </a:solidFill>
              </a:rPr>
              <a:t>(</a:t>
            </a:r>
            <a:r>
              <a:rPr lang="en-US" sz="2000" b="1" i="1" dirty="0">
                <a:solidFill>
                  <a:schemeClr val="accent2"/>
                </a:solidFill>
              </a:rPr>
              <a:t>202) 693-3100</a:t>
            </a:r>
          </a:p>
          <a:p>
            <a:endParaRPr lang="en-US" sz="2000" b="1" i="1" dirty="0">
              <a:solidFill>
                <a:schemeClr val="accent2"/>
              </a:solidFill>
            </a:endParaRPr>
          </a:p>
        </p:txBody>
      </p:sp>
      <p:pic>
        <p:nvPicPr>
          <p:cNvPr id="425988" name="Picture 4" descr="Department of Labor Seal&#10;"/>
          <p:cNvPicPr>
            <a:picLocks noChangeAspect="1" noChangeArrowheads="1"/>
          </p:cNvPicPr>
          <p:nvPr/>
        </p:nvPicPr>
        <p:blipFill>
          <a:blip r:embed="rId2" cstate="print"/>
          <a:srcRect/>
          <a:stretch>
            <a:fillRect/>
          </a:stretch>
        </p:blipFill>
        <p:spPr bwMode="auto">
          <a:xfrm>
            <a:off x="76200" y="76200"/>
            <a:ext cx="1371600" cy="1295399"/>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146" name="Group 32" descr="Youth Violence prevention footer"/>
          <p:cNvGrpSpPr>
            <a:grpSpLocks/>
          </p:cNvGrpSpPr>
          <p:nvPr/>
        </p:nvGrpSpPr>
        <p:grpSpPr bwMode="auto">
          <a:xfrm>
            <a:off x="2667000" y="3581400"/>
            <a:ext cx="6477000" cy="3276600"/>
            <a:chOff x="2667000" y="3581400"/>
            <a:chExt cx="6477000" cy="3276600"/>
          </a:xfrm>
        </p:grpSpPr>
        <p:pic>
          <p:nvPicPr>
            <p:cNvPr id="518147" name="Picture 5" descr="Youth-Violence-Header-1.gif"/>
            <p:cNvPicPr>
              <a:picLocks noChangeAspect="1" noChangeArrowheads="1"/>
            </p:cNvPicPr>
            <p:nvPr/>
          </p:nvPicPr>
          <p:blipFill>
            <a:blip r:embed="rId3" cstate="print"/>
            <a:srcRect l="60834" b="20000"/>
            <a:stretch>
              <a:fillRect/>
            </a:stretch>
          </p:blipFill>
          <p:spPr bwMode="auto">
            <a:xfrm flipV="1">
              <a:off x="5562600" y="5638800"/>
              <a:ext cx="3581400" cy="1219200"/>
            </a:xfrm>
            <a:prstGeom prst="rect">
              <a:avLst/>
            </a:prstGeom>
            <a:noFill/>
            <a:ln w="9525">
              <a:noFill/>
              <a:miter lim="800000"/>
              <a:headEnd/>
              <a:tailEnd/>
            </a:ln>
          </p:spPr>
        </p:pic>
        <p:sp>
          <p:nvSpPr>
            <p:cNvPr id="19" name="Oval 18"/>
            <p:cNvSpPr/>
            <p:nvPr/>
          </p:nvSpPr>
          <p:spPr>
            <a:xfrm>
              <a:off x="3962400" y="35814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6576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6670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895600" y="38862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8152" name="Picture 8" descr="Youth-Violence-Header-1.gif"/>
            <p:cNvPicPr>
              <a:picLocks noChangeAspect="1" noChangeArrowheads="1"/>
            </p:cNvPicPr>
            <p:nvPr/>
          </p:nvPicPr>
          <p:blipFill>
            <a:blip r:embed="rId3" cstate="print"/>
            <a:srcRect l="89999" t="10001" r="833" b="39999"/>
            <a:stretch>
              <a:fillRect/>
            </a:stretch>
          </p:blipFill>
          <p:spPr bwMode="auto">
            <a:xfrm>
              <a:off x="8229600" y="5943600"/>
              <a:ext cx="838200" cy="762000"/>
            </a:xfrm>
            <a:prstGeom prst="rect">
              <a:avLst/>
            </a:prstGeom>
            <a:noFill/>
            <a:ln w="9525">
              <a:noFill/>
              <a:miter lim="800000"/>
              <a:headEnd/>
              <a:tailEnd/>
            </a:ln>
          </p:spPr>
        </p:pic>
      </p:grpSp>
      <p:sp>
        <p:nvSpPr>
          <p:cNvPr id="518153" name="Title 1"/>
          <p:cNvSpPr>
            <a:spLocks noGrp="1"/>
          </p:cNvSpPr>
          <p:nvPr>
            <p:ph type="ctrTitle" idx="4294967295"/>
          </p:nvPr>
        </p:nvSpPr>
        <p:spPr>
          <a:xfrm>
            <a:off x="685800" y="3330575"/>
            <a:ext cx="7772400" cy="1470025"/>
          </a:xfrm>
        </p:spPr>
        <p:txBody>
          <a:bodyPr/>
          <a:lstStyle/>
          <a:p>
            <a:pPr eaLnBrk="1" hangingPunct="1"/>
            <a:r>
              <a:rPr lang="en-US" b="1" dirty="0">
                <a:solidFill>
                  <a:schemeClr val="tx2"/>
                </a:solidFill>
              </a:rPr>
              <a:t>Questions?</a:t>
            </a:r>
            <a:endParaRPr lang="en-US" sz="3600" dirty="0">
              <a:solidFill>
                <a:schemeClr val="tx2"/>
              </a:solidFill>
            </a:endParaRPr>
          </a:p>
        </p:txBody>
      </p:sp>
      <p:pic>
        <p:nvPicPr>
          <p:cNvPr id="518154" name="Picture 3" descr="National Forume on Youth Violence Prevention Header"/>
          <p:cNvPicPr>
            <a:picLocks noChangeAspect="1" noChangeArrowheads="1"/>
          </p:cNvPicPr>
          <p:nvPr/>
        </p:nvPicPr>
        <p:blipFill>
          <a:blip r:embed="rId3" cstate="print"/>
          <a:srcRect/>
          <a:stretch>
            <a:fillRect/>
          </a:stretch>
        </p:blipFill>
        <p:spPr bwMode="auto">
          <a:xfrm>
            <a:off x="0" y="0"/>
            <a:ext cx="9144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4114" name="Group 32" descr="Youth Viiolence Prevention Footer"/>
          <p:cNvGrpSpPr>
            <a:grpSpLocks/>
          </p:cNvGrpSpPr>
          <p:nvPr/>
        </p:nvGrpSpPr>
        <p:grpSpPr bwMode="auto">
          <a:xfrm>
            <a:off x="2667000" y="3581400"/>
            <a:ext cx="6477000" cy="3276600"/>
            <a:chOff x="2667000" y="3581400"/>
            <a:chExt cx="6477000" cy="3276600"/>
          </a:xfrm>
        </p:grpSpPr>
        <p:pic>
          <p:nvPicPr>
            <p:cNvPr id="474115" name="Picture 5" descr="Youth-Violence-Header-1.gif"/>
            <p:cNvPicPr>
              <a:picLocks noChangeAspect="1" noChangeArrowheads="1"/>
            </p:cNvPicPr>
            <p:nvPr/>
          </p:nvPicPr>
          <p:blipFill>
            <a:blip r:embed="rId3" cstate="print"/>
            <a:srcRect l="60834" b="20000"/>
            <a:stretch>
              <a:fillRect/>
            </a:stretch>
          </p:blipFill>
          <p:spPr bwMode="auto">
            <a:xfrm flipV="1">
              <a:off x="5562600" y="5638800"/>
              <a:ext cx="3581400" cy="1219200"/>
            </a:xfrm>
            <a:prstGeom prst="rect">
              <a:avLst/>
            </a:prstGeom>
            <a:noFill/>
            <a:ln w="9525">
              <a:noFill/>
              <a:miter lim="800000"/>
              <a:headEnd/>
              <a:tailEnd/>
            </a:ln>
          </p:spPr>
        </p:pic>
        <p:sp>
          <p:nvSpPr>
            <p:cNvPr id="19" name="Oval 18"/>
            <p:cNvSpPr/>
            <p:nvPr/>
          </p:nvSpPr>
          <p:spPr>
            <a:xfrm>
              <a:off x="3962400" y="35814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6576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667000" y="37338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895600" y="3886200"/>
              <a:ext cx="4419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4120" name="Picture 8" descr="Youth-Violence-Header-1.gif"/>
            <p:cNvPicPr>
              <a:picLocks noChangeAspect="1" noChangeArrowheads="1"/>
            </p:cNvPicPr>
            <p:nvPr/>
          </p:nvPicPr>
          <p:blipFill>
            <a:blip r:embed="rId3" cstate="print"/>
            <a:srcRect l="89999" t="10001" r="833" b="39999"/>
            <a:stretch>
              <a:fillRect/>
            </a:stretch>
          </p:blipFill>
          <p:spPr bwMode="auto">
            <a:xfrm>
              <a:off x="8229600" y="5943600"/>
              <a:ext cx="838200" cy="762000"/>
            </a:xfrm>
            <a:prstGeom prst="rect">
              <a:avLst/>
            </a:prstGeom>
            <a:noFill/>
            <a:ln w="9525">
              <a:noFill/>
              <a:miter lim="800000"/>
              <a:headEnd/>
              <a:tailEnd/>
            </a:ln>
          </p:spPr>
        </p:pic>
      </p:grpSp>
      <p:sp>
        <p:nvSpPr>
          <p:cNvPr id="474121" name="Title 1"/>
          <p:cNvSpPr>
            <a:spLocks noGrp="1"/>
          </p:cNvSpPr>
          <p:nvPr>
            <p:ph type="ctrTitle" idx="4294967295"/>
          </p:nvPr>
        </p:nvSpPr>
        <p:spPr>
          <a:xfrm>
            <a:off x="685800" y="1905000"/>
            <a:ext cx="7772400" cy="4038600"/>
          </a:xfrm>
        </p:spPr>
        <p:txBody>
          <a:bodyPr/>
          <a:lstStyle/>
          <a:p>
            <a:pPr eaLnBrk="1" hangingPunct="1"/>
            <a:r>
              <a:rPr lang="en-US" b="1" u="sng" dirty="0">
                <a:solidFill>
                  <a:schemeClr val="tx2"/>
                </a:solidFill>
              </a:rPr>
              <a:t>Federal Panel</a:t>
            </a:r>
            <a:r>
              <a:rPr lang="en-US" sz="2000" b="1" dirty="0">
                <a:solidFill>
                  <a:schemeClr val="tx2"/>
                </a:solidFill>
              </a:rPr>
              <a:t/>
            </a:r>
            <a:br>
              <a:rPr lang="en-US" sz="2000" b="1" dirty="0">
                <a:solidFill>
                  <a:schemeClr val="tx2"/>
                </a:solidFill>
              </a:rPr>
            </a:br>
            <a:r>
              <a:rPr lang="en-US" b="1" dirty="0">
                <a:solidFill>
                  <a:schemeClr val="tx2"/>
                </a:solidFill>
              </a:rPr>
              <a:t/>
            </a:r>
            <a:br>
              <a:rPr lang="en-US" b="1" dirty="0">
                <a:solidFill>
                  <a:schemeClr val="tx2"/>
                </a:solidFill>
              </a:rPr>
            </a:br>
            <a:r>
              <a:rPr lang="en-US" sz="2800" b="1" dirty="0">
                <a:solidFill>
                  <a:schemeClr val="tx2"/>
                </a:solidFill>
              </a:rPr>
              <a:t>Panelists from the federal agencies comprising the Forum’s Federal Coordination Team (FCT) will provide status updates for their agencies, to include feedback from the Forum city site visits and overview of each agency’s Action Plan.  </a:t>
            </a:r>
            <a:br>
              <a:rPr lang="en-US" sz="2800" b="1" dirty="0">
                <a:solidFill>
                  <a:schemeClr val="tx2"/>
                </a:solidFill>
              </a:rPr>
            </a:br>
            <a:r>
              <a:rPr lang="en-US" sz="2800" b="1" dirty="0">
                <a:solidFill>
                  <a:schemeClr val="tx2"/>
                </a:solidFill>
              </a:rPr>
              <a:t>This session will include Q &amp; A.</a:t>
            </a:r>
            <a:r>
              <a:rPr lang="en-US" dirty="0"/>
              <a:t> </a:t>
            </a:r>
          </a:p>
        </p:txBody>
      </p:sp>
      <p:pic>
        <p:nvPicPr>
          <p:cNvPr id="474122" name="Picture 3" descr="National Forume on Youth Violence Prevention header"/>
          <p:cNvPicPr>
            <a:picLocks noChangeAspect="1" noChangeArrowheads="1"/>
          </p:cNvPicPr>
          <p:nvPr/>
        </p:nvPicPr>
        <p:blipFill>
          <a:blip r:embed="rId3" cstate="print"/>
          <a:srcRect/>
          <a:stretch>
            <a:fillRect/>
          </a:stretch>
        </p:blipFill>
        <p:spPr bwMode="auto">
          <a:xfrm>
            <a:off x="0" y="0"/>
            <a:ext cx="9144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lang="en-US" sz="2900" kern="1200" cap="small" dirty="0">
                <a:ea typeface="+mj-ea"/>
                <a:cs typeface="+mj-cs"/>
              </a:rPr>
              <a:t>Department of Housing and Urban Development </a:t>
            </a:r>
          </a:p>
        </p:txBody>
      </p:sp>
      <p:sp>
        <p:nvSpPr>
          <p:cNvPr id="464899" name="Content Placeholder 2"/>
          <p:cNvSpPr>
            <a:spLocks noGrp="1"/>
          </p:cNvSpPr>
          <p:nvPr>
            <p:ph idx="4294967295"/>
          </p:nvPr>
        </p:nvSpPr>
        <p:spPr>
          <a:xfrm>
            <a:off x="838200" y="1219200"/>
            <a:ext cx="8153400" cy="2286000"/>
          </a:xfrm>
        </p:spPr>
        <p:txBody>
          <a:bodyPr/>
          <a:lstStyle/>
          <a:p>
            <a:pPr marL="0" indent="0" algn="ctr" eaLnBrk="1" hangingPunct="1">
              <a:spcAft>
                <a:spcPct val="0"/>
              </a:spcAft>
            </a:pPr>
            <a:r>
              <a:rPr lang="en-US" sz="2300" dirty="0"/>
              <a:t>HUD’s COMMITMENT TO THE FORUM ON YOUTH VIOLENCE PREVENTION</a:t>
            </a:r>
          </a:p>
          <a:p>
            <a:pPr marL="0" indent="0" algn="ctr" eaLnBrk="1" hangingPunct="1">
              <a:spcAft>
                <a:spcPct val="0"/>
              </a:spcAft>
            </a:pPr>
            <a:endParaRPr lang="en-US" sz="2300" dirty="0"/>
          </a:p>
          <a:p>
            <a:pPr marL="0" indent="0" eaLnBrk="1" hangingPunct="1">
              <a:spcAft>
                <a:spcPct val="0"/>
              </a:spcAft>
              <a:buFont typeface="Arial" charset="0"/>
              <a:buChar char="•"/>
            </a:pPr>
            <a:r>
              <a:rPr lang="en-US" sz="2300" dirty="0"/>
              <a:t>Designated local HUD Administrators to address HUD-related matters</a:t>
            </a:r>
          </a:p>
          <a:p>
            <a:pPr marL="0" indent="0" eaLnBrk="1" hangingPunct="1">
              <a:spcAft>
                <a:spcPct val="0"/>
              </a:spcAft>
              <a:buFont typeface="Arial" charset="0"/>
              <a:buChar char="•"/>
            </a:pPr>
            <a:r>
              <a:rPr lang="en-US" sz="2300" dirty="0"/>
              <a:t>Raised the profile of housing as an essential element in preventing youth violence </a:t>
            </a:r>
          </a:p>
          <a:p>
            <a:pPr marL="0" indent="0" eaLnBrk="1" hangingPunct="1">
              <a:spcAft>
                <a:spcPct val="0"/>
              </a:spcAft>
              <a:buFont typeface="Arial" charset="0"/>
              <a:buChar char="•"/>
            </a:pPr>
            <a:r>
              <a:rPr lang="en-US" sz="2300" dirty="0"/>
              <a:t>Connect local Public Housing Authorities (PHAs) to the broader work of the Forum</a:t>
            </a:r>
          </a:p>
          <a:p>
            <a:pPr marL="0" indent="0" eaLnBrk="1" hangingPunct="1">
              <a:spcAft>
                <a:spcPct val="0"/>
              </a:spcAft>
              <a:buFont typeface="Arial" charset="0"/>
              <a:buChar char="•"/>
            </a:pPr>
            <a:r>
              <a:rPr lang="en-US" sz="2300" dirty="0"/>
              <a:t>Actively engage youth living in HUD-assisted housing with local Forum efforts</a:t>
            </a:r>
          </a:p>
          <a:p>
            <a:pPr marL="0" indent="0" eaLnBrk="1" hangingPunct="1">
              <a:spcAft>
                <a:spcPct val="0"/>
              </a:spcAft>
              <a:buFont typeface="Arial" charset="0"/>
              <a:buChar char="•"/>
            </a:pPr>
            <a:r>
              <a:rPr lang="en-US" sz="2300" dirty="0"/>
              <a:t>Build on existing efforts of HUD’s Center for Faith Based and Neighborhood Partnerships to offer customized technical assistance </a:t>
            </a:r>
          </a:p>
          <a:p>
            <a:pPr marL="0" indent="0" eaLnBrk="1" hangingPunct="1">
              <a:spcAft>
                <a:spcPct val="0"/>
              </a:spcAft>
              <a:buFont typeface="Arial" charset="0"/>
              <a:buChar char="•"/>
            </a:pPr>
            <a:endParaRPr lang="en-US" sz="2300" dirty="0"/>
          </a:p>
          <a:p>
            <a:pPr marL="0" indent="0" eaLnBrk="1" hangingPunct="1">
              <a:spcAft>
                <a:spcPct val="0"/>
              </a:spcAft>
              <a:buFont typeface="Arial" charset="0"/>
              <a:buChar char="•"/>
            </a:pPr>
            <a:endParaRPr lang="en-US" sz="2600" dirty="0"/>
          </a:p>
          <a:p>
            <a:pPr marL="0" indent="0" eaLnBrk="1" hangingPunct="1">
              <a:spcAft>
                <a:spcPct val="0"/>
              </a:spcAft>
              <a:buFont typeface="Arial" charset="0"/>
              <a:buChar char="•"/>
            </a:pPr>
            <a:endParaRPr lang="en-US" sz="2600" dirty="0"/>
          </a:p>
          <a:p>
            <a:pPr marL="0" indent="0" algn="ctr" eaLnBrk="1" hangingPunct="1">
              <a:spcAft>
                <a:spcPct val="0"/>
              </a:spcAft>
            </a:pPr>
            <a:endParaRPr lang="en-US" sz="2600" dirty="0"/>
          </a:p>
          <a:p>
            <a:pPr marL="0" indent="0" eaLnBrk="1" hangingPunct="1">
              <a:spcAft>
                <a:spcPct val="0"/>
              </a:spcAft>
              <a:buFont typeface="Arial" charset="0"/>
              <a:buChar char="•"/>
            </a:pPr>
            <a:endParaRPr lang="en-US" sz="2600" dirty="0"/>
          </a:p>
          <a:p>
            <a:pPr marL="0" indent="0" algn="ctr" eaLnBrk="1" hangingPunct="1">
              <a:spcAft>
                <a:spcPct val="0"/>
              </a:spcAft>
            </a:pPr>
            <a:endParaRPr lang="en-US" sz="2600" dirty="0"/>
          </a:p>
          <a:p>
            <a:pPr marL="0" indent="0" eaLnBrk="1" hangingPunct="1">
              <a:spcAft>
                <a:spcPct val="0"/>
              </a:spcAft>
            </a:pPr>
            <a:endParaRPr lang="en-US" sz="3600" dirty="0"/>
          </a:p>
        </p:txBody>
      </p:sp>
      <p:sp>
        <p:nvSpPr>
          <p:cNvPr id="4" name="Slide Number Placeholder 3"/>
          <p:cNvSpPr txBox="1">
            <a:spLocks noGrp="1"/>
          </p:cNvSpPr>
          <p:nvPr/>
        </p:nvSpPr>
        <p:spPr>
          <a:xfrm>
            <a:off x="8353425" y="6146800"/>
            <a:ext cx="762000" cy="244475"/>
          </a:xfrm>
          <a:prstGeom prst="rect">
            <a:avLst/>
          </a:prstGeom>
          <a:noFill/>
        </p:spPr>
        <p:txBody>
          <a:bodyPr lIns="91431" tIns="45715" rIns="91431" bIns="45715"/>
          <a:lstStyle/>
          <a:p>
            <a:pPr defTabSz="914309" fontAlgn="auto">
              <a:spcBef>
                <a:spcPts val="0"/>
              </a:spcBef>
              <a:spcAft>
                <a:spcPts val="0"/>
              </a:spcAft>
              <a:defRPr/>
            </a:pPr>
            <a:fld id="{797969E5-6BED-40A7-9030-98D375142E73}" type="slidenum">
              <a:rPr lang="en-US" sz="1400" b="1">
                <a:solidFill>
                  <a:schemeClr val="accent6">
                    <a:lumMod val="75000"/>
                  </a:schemeClr>
                </a:solidFill>
                <a:latin typeface="Trebuchet MS" pitchFamily="34" charset="0"/>
              </a:rPr>
              <a:pPr defTabSz="914309" fontAlgn="auto">
                <a:spcBef>
                  <a:spcPts val="0"/>
                </a:spcBef>
                <a:spcAft>
                  <a:spcPts val="0"/>
                </a:spcAft>
                <a:defRPr/>
              </a:pPr>
              <a:t>3</a:t>
            </a:fld>
            <a:endParaRPr lang="en-US" sz="1400" b="1" dirty="0">
              <a:solidFill>
                <a:schemeClr val="accent6">
                  <a:lumMod val="75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lang="en-US" sz="4000" kern="1200" cap="small" dirty="0">
                <a:latin typeface="Garamond" pitchFamily="18" charset="0"/>
                <a:ea typeface="+mj-ea"/>
                <a:cs typeface="+mj-cs"/>
              </a:rPr>
              <a:t>HUD Commitment</a:t>
            </a:r>
            <a:endParaRPr lang="en-US" sz="3200" kern="1200" cap="small" dirty="0">
              <a:ea typeface="+mj-ea"/>
              <a:cs typeface="+mj-cs"/>
            </a:endParaRPr>
          </a:p>
        </p:txBody>
      </p:sp>
      <p:sp>
        <p:nvSpPr>
          <p:cNvPr id="465923" name="Content Placeholder 2"/>
          <p:cNvSpPr>
            <a:spLocks noGrp="1"/>
          </p:cNvSpPr>
          <p:nvPr>
            <p:ph idx="4294967295"/>
          </p:nvPr>
        </p:nvSpPr>
        <p:spPr>
          <a:xfrm>
            <a:off x="838200" y="1219200"/>
            <a:ext cx="8153400" cy="2286000"/>
          </a:xfrm>
        </p:spPr>
        <p:txBody>
          <a:bodyPr/>
          <a:lstStyle/>
          <a:p>
            <a:pPr marL="0" indent="0" eaLnBrk="1" hangingPunct="1">
              <a:spcAft>
                <a:spcPct val="0"/>
              </a:spcAft>
              <a:buFont typeface="Arial" charset="0"/>
              <a:buChar char="•"/>
            </a:pPr>
            <a:r>
              <a:rPr lang="en-US"/>
              <a:t> </a:t>
            </a:r>
            <a:r>
              <a:rPr lang="en-US" sz="1800"/>
              <a:t>Utilize existing efforts/expertise of HUD’s Office for International and Philanthropic Innovation</a:t>
            </a:r>
          </a:p>
          <a:p>
            <a:pPr marL="0" indent="0" eaLnBrk="1" hangingPunct="1">
              <a:spcAft>
                <a:spcPct val="0"/>
              </a:spcAft>
              <a:buFont typeface="Arial" charset="0"/>
              <a:buChar char="•"/>
            </a:pPr>
            <a:r>
              <a:rPr lang="en-US" sz="1800"/>
              <a:t>Connect the applicable Forum localities to the Strong Cities, Strong Communities Initiative, Choice Neighborhoods Program, and other local HUD initiatives.</a:t>
            </a:r>
          </a:p>
          <a:p>
            <a:pPr marL="0" indent="0" eaLnBrk="1" hangingPunct="1">
              <a:spcAft>
                <a:spcPct val="0"/>
              </a:spcAft>
            </a:pPr>
            <a:endParaRPr lang="en-US" sz="1800"/>
          </a:p>
          <a:p>
            <a:pPr marL="0" indent="0" eaLnBrk="1" hangingPunct="1">
              <a:spcAft>
                <a:spcPct val="0"/>
              </a:spcAft>
            </a:pPr>
            <a:r>
              <a:rPr lang="en-US" sz="1800"/>
              <a:t>HUD contact information:  </a:t>
            </a:r>
            <a:r>
              <a:rPr lang="en-US" sz="1800">
                <a:hlinkClick r:id="rId2"/>
              </a:rPr>
              <a:t>www.hud.gov</a:t>
            </a:r>
            <a:endParaRPr lang="en-US" sz="1800"/>
          </a:p>
          <a:p>
            <a:pPr marL="0" indent="0" eaLnBrk="1" hangingPunct="1">
              <a:spcAft>
                <a:spcPct val="0"/>
              </a:spcAft>
            </a:pPr>
            <a:endParaRPr lang="en-US" sz="1800"/>
          </a:p>
          <a:p>
            <a:pPr marL="0" indent="0" eaLnBrk="1" hangingPunct="1">
              <a:spcAft>
                <a:spcPct val="0"/>
              </a:spcAft>
            </a:pPr>
            <a:r>
              <a:rPr lang="en-US" sz="1800"/>
              <a:t>Maria Queen, HUD Liaison, Federal Interagency Youth Initiatives</a:t>
            </a:r>
          </a:p>
          <a:p>
            <a:pPr marL="0" indent="0" eaLnBrk="1" hangingPunct="1">
              <a:spcAft>
                <a:spcPct val="0"/>
              </a:spcAft>
            </a:pPr>
            <a:r>
              <a:rPr lang="en-US" sz="1800"/>
              <a:t>202.402.4890, </a:t>
            </a:r>
            <a:r>
              <a:rPr lang="en-US" sz="1800">
                <a:hlinkClick r:id="rId3"/>
              </a:rPr>
              <a:t>Maria-lana.queen@hud.gov</a:t>
            </a:r>
            <a:endParaRPr lang="en-US" sz="1800"/>
          </a:p>
          <a:p>
            <a:pPr marL="0" indent="0" eaLnBrk="1" hangingPunct="1">
              <a:spcAft>
                <a:spcPct val="0"/>
              </a:spcAft>
            </a:pPr>
            <a:endParaRPr lang="en-US" sz="1800"/>
          </a:p>
          <a:p>
            <a:pPr marL="0" indent="0" eaLnBrk="1" hangingPunct="1">
              <a:spcAft>
                <a:spcPct val="0"/>
              </a:spcAft>
            </a:pPr>
            <a:r>
              <a:rPr lang="en-US" sz="1800"/>
              <a:t>David J. A. Carradini, Program Advisor</a:t>
            </a:r>
          </a:p>
          <a:p>
            <a:pPr marL="0" indent="0" eaLnBrk="1" hangingPunct="1">
              <a:spcAft>
                <a:spcPct val="0"/>
              </a:spcAft>
            </a:pPr>
            <a:r>
              <a:rPr lang="en-US" sz="1800"/>
              <a:t>HUD Center for Faith-Based and Neighborhood Partnerships</a:t>
            </a:r>
          </a:p>
          <a:p>
            <a:pPr marL="0" indent="0" eaLnBrk="1" hangingPunct="1">
              <a:spcAft>
                <a:spcPct val="0"/>
              </a:spcAft>
            </a:pPr>
            <a:r>
              <a:rPr lang="en-US" sz="1800"/>
              <a:t>202.402.3618, </a:t>
            </a:r>
            <a:r>
              <a:rPr lang="en-US" sz="1800">
                <a:hlinkClick r:id="rId4"/>
              </a:rPr>
              <a:t>David.J.Carradini@hud.gov</a:t>
            </a:r>
            <a:endParaRPr lang="en-US" sz="1800"/>
          </a:p>
          <a:p>
            <a:pPr marL="0" indent="0" eaLnBrk="1" hangingPunct="1">
              <a:spcAft>
                <a:spcPct val="0"/>
              </a:spcAft>
            </a:pPr>
            <a:endParaRPr lang="en-US" sz="1800"/>
          </a:p>
          <a:p>
            <a:pPr marL="0" indent="0" eaLnBrk="1" hangingPunct="1">
              <a:spcAft>
                <a:spcPct val="0"/>
              </a:spcAft>
            </a:pPr>
            <a:r>
              <a:rPr lang="en-US" sz="1800"/>
              <a:t>Sarah Gillespie, Coordinator, Philanthropic Research and Initiatives </a:t>
            </a:r>
          </a:p>
          <a:p>
            <a:pPr marL="0" indent="0" eaLnBrk="1" hangingPunct="1">
              <a:spcAft>
                <a:spcPct val="0"/>
              </a:spcAft>
            </a:pPr>
            <a:r>
              <a:rPr lang="en-US" sz="1800"/>
              <a:t>Office for International and Philanthropic Innovation   </a:t>
            </a:r>
          </a:p>
          <a:p>
            <a:pPr marL="0" indent="0" eaLnBrk="1" hangingPunct="1">
              <a:spcAft>
                <a:spcPct val="0"/>
              </a:spcAft>
            </a:pPr>
            <a:r>
              <a:rPr lang="en-US" sz="1800"/>
              <a:t>202.402.5843, </a:t>
            </a:r>
            <a:r>
              <a:rPr lang="en-US" sz="1800" u="sng">
                <a:hlinkClick r:id="rId5"/>
              </a:rPr>
              <a:t>sarah.b.gillespie@hud.gov </a:t>
            </a:r>
          </a:p>
          <a:p>
            <a:pPr marL="0" indent="0" eaLnBrk="1" hangingPunct="1">
              <a:spcAft>
                <a:spcPct val="0"/>
              </a:spcAft>
            </a:pPr>
            <a:endParaRPr lang="en-US" sz="1800"/>
          </a:p>
          <a:p>
            <a:pPr marL="0" indent="0" eaLnBrk="1" hangingPunct="1">
              <a:spcAft>
                <a:spcPct val="0"/>
              </a:spcAft>
            </a:pPr>
            <a:endParaRPr lang="en-US" sz="1800"/>
          </a:p>
          <a:p>
            <a:pPr marL="0" indent="0" eaLnBrk="1" hangingPunct="1">
              <a:spcAft>
                <a:spcPct val="0"/>
              </a:spcAft>
            </a:pPr>
            <a:endParaRPr lang="en-US"/>
          </a:p>
          <a:p>
            <a:pPr marL="0" indent="0" eaLnBrk="1" hangingPunct="1">
              <a:spcAft>
                <a:spcPct val="0"/>
              </a:spcAft>
            </a:pPr>
            <a:endParaRPr lang="en-US"/>
          </a:p>
        </p:txBody>
      </p:sp>
      <p:sp>
        <p:nvSpPr>
          <p:cNvPr id="5" name="Slide Number Placeholder 4"/>
          <p:cNvSpPr txBox="1">
            <a:spLocks noGrp="1"/>
          </p:cNvSpPr>
          <p:nvPr/>
        </p:nvSpPr>
        <p:spPr>
          <a:xfrm>
            <a:off x="8353425" y="6146800"/>
            <a:ext cx="762000" cy="244475"/>
          </a:xfrm>
          <a:prstGeom prst="rect">
            <a:avLst/>
          </a:prstGeom>
          <a:noFill/>
        </p:spPr>
        <p:txBody>
          <a:bodyPr lIns="91431" tIns="45715" rIns="91431" bIns="45715"/>
          <a:lstStyle/>
          <a:p>
            <a:pPr defTabSz="914309" fontAlgn="auto">
              <a:spcBef>
                <a:spcPts val="0"/>
              </a:spcBef>
              <a:spcAft>
                <a:spcPts val="0"/>
              </a:spcAft>
              <a:defRPr/>
            </a:pPr>
            <a:fld id="{54C97610-58CB-42A0-8077-58FB2E0D8630}" type="slidenum">
              <a:rPr lang="en-US" sz="1400" b="1">
                <a:solidFill>
                  <a:schemeClr val="accent6">
                    <a:lumMod val="75000"/>
                  </a:schemeClr>
                </a:solidFill>
                <a:latin typeface="Trebuchet MS" pitchFamily="34" charset="0"/>
              </a:rPr>
              <a:pPr defTabSz="914309" fontAlgn="auto">
                <a:spcBef>
                  <a:spcPts val="0"/>
                </a:spcBef>
                <a:spcAft>
                  <a:spcPts val="0"/>
                </a:spcAft>
                <a:defRPr/>
              </a:pPr>
              <a:t>4</a:t>
            </a:fld>
            <a:endParaRPr lang="en-US" sz="1400" b="1" dirty="0">
              <a:solidFill>
                <a:schemeClr val="accent6">
                  <a:lumMod val="75000"/>
                </a:schemeClr>
              </a:solidFill>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1"/>
          <p:cNvSpPr>
            <a:spLocks noGrp="1"/>
          </p:cNvSpPr>
          <p:nvPr>
            <p:ph type="ctrTitle"/>
          </p:nvPr>
        </p:nvSpPr>
        <p:spPr>
          <a:xfrm>
            <a:off x="1219200" y="609600"/>
            <a:ext cx="7772400" cy="460375"/>
          </a:xfrm>
        </p:spPr>
        <p:txBody>
          <a:bodyPr/>
          <a:lstStyle/>
          <a:p>
            <a:pPr algn="l"/>
            <a:r>
              <a:rPr lang="en-US" sz="3000" dirty="0"/>
              <a:t>U.S. Department of Health and Human Services</a:t>
            </a:r>
          </a:p>
        </p:txBody>
      </p:sp>
      <p:sp>
        <p:nvSpPr>
          <p:cNvPr id="10" name="Subtitle 9"/>
          <p:cNvSpPr>
            <a:spLocks noGrp="1"/>
          </p:cNvSpPr>
          <p:nvPr>
            <p:ph type="subTitle" idx="1"/>
          </p:nvPr>
        </p:nvSpPr>
        <p:spPr>
          <a:xfrm>
            <a:off x="762000" y="2057400"/>
            <a:ext cx="7543800" cy="1981200"/>
          </a:xfrm>
        </p:spPr>
        <p:txBody>
          <a:bodyPr/>
          <a:lstStyle/>
          <a:p>
            <a:pPr marL="284163" indent="-284163" algn="l">
              <a:spcBef>
                <a:spcPts val="0"/>
              </a:spcBef>
              <a:buFont typeface="Arial" charset="0"/>
              <a:buChar char="•"/>
            </a:pPr>
            <a:r>
              <a:rPr lang="en-US" sz="3800" dirty="0" smtClean="0">
                <a:latin typeface="Calibri" pitchFamily="34" charset="0"/>
              </a:rPr>
              <a:t>Partnership: think outside the box</a:t>
            </a:r>
          </a:p>
          <a:p>
            <a:pPr marL="284163" indent="-284163" algn="l">
              <a:spcBef>
                <a:spcPts val="0"/>
              </a:spcBef>
              <a:buFont typeface="Arial" charset="0"/>
              <a:buChar char="•"/>
            </a:pPr>
            <a:r>
              <a:rPr lang="en-US" sz="3800" dirty="0" smtClean="0">
                <a:latin typeface="Calibri" pitchFamily="34" charset="0"/>
              </a:rPr>
              <a:t>Youth </a:t>
            </a:r>
            <a:r>
              <a:rPr lang="en-US" sz="3800" dirty="0" smtClean="0">
                <a:latin typeface="Calibri" pitchFamily="34" charset="0"/>
              </a:rPr>
              <a:t>development approach</a:t>
            </a:r>
          </a:p>
          <a:p>
            <a:pPr marL="284163" indent="-284163" algn="l">
              <a:spcBef>
                <a:spcPts val="0"/>
              </a:spcBef>
              <a:buFont typeface="Arial" charset="0"/>
              <a:buChar char="•"/>
            </a:pPr>
            <a:r>
              <a:rPr lang="en-US" sz="3800" dirty="0" smtClean="0">
                <a:latin typeface="Calibri" pitchFamily="34" charset="0"/>
              </a:rPr>
              <a:t>Prevention </a:t>
            </a:r>
            <a:r>
              <a:rPr lang="en-US" sz="3800" dirty="0" smtClean="0">
                <a:latin typeface="Calibri" pitchFamily="34" charset="0"/>
              </a:rPr>
              <a:t>requires different </a:t>
            </a:r>
            <a:r>
              <a:rPr lang="en-US" sz="3800" dirty="0" smtClean="0">
                <a:latin typeface="Calibri" pitchFamily="34" charset="0"/>
              </a:rPr>
              <a:t>data</a:t>
            </a:r>
            <a:endParaRPr lang="en-US" sz="3800" dirty="0" smtClean="0">
              <a:latin typeface="Calibri" pitchFamily="34" charset="0"/>
            </a:endParaRPr>
          </a:p>
        </p:txBody>
      </p:sp>
      <p:pic>
        <p:nvPicPr>
          <p:cNvPr id="4" name="Content Placeholder 3" descr="STRYVE logo"/>
          <p:cNvPicPr>
            <a:picLocks noGrp="1" noChangeAspect="1"/>
          </p:cNvPicPr>
          <p:nvPr>
            <p:ph idx="4294967295"/>
          </p:nvPr>
        </p:nvPicPr>
        <p:blipFill>
          <a:blip r:embed="rId3" cstate="print"/>
          <a:stretch>
            <a:fillRect/>
          </a:stretch>
        </p:blipFill>
        <p:spPr>
          <a:xfrm>
            <a:off x="4953000" y="4648200"/>
            <a:ext cx="2257425" cy="1447800"/>
          </a:xfr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467972" name="Group 7" descr="FindYouthInfo.gov Logo"/>
          <p:cNvGrpSpPr>
            <a:grpSpLocks/>
          </p:cNvGrpSpPr>
          <p:nvPr/>
        </p:nvGrpSpPr>
        <p:grpSpPr bwMode="auto">
          <a:xfrm>
            <a:off x="1981200" y="4648200"/>
            <a:ext cx="2209800" cy="1441450"/>
            <a:chOff x="2667000" y="2667000"/>
            <a:chExt cx="1752600" cy="1143000"/>
          </a:xfrm>
        </p:grpSpPr>
        <p:sp>
          <p:nvSpPr>
            <p:cNvPr id="6" name="Rectangle 5"/>
            <p:cNvSpPr/>
            <p:nvPr/>
          </p:nvSpPr>
          <p:spPr>
            <a:xfrm>
              <a:off x="2667000" y="2667000"/>
              <a:ext cx="1752600" cy="11430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67976" name="Picture 4" descr="logo_findyouthinfo.gif"/>
            <p:cNvPicPr>
              <a:picLocks noChangeAspect="1"/>
            </p:cNvPicPr>
            <p:nvPr/>
          </p:nvPicPr>
          <p:blipFill>
            <a:blip r:embed="rId4" cstate="print"/>
            <a:srcRect/>
            <a:stretch>
              <a:fillRect/>
            </a:stretch>
          </p:blipFill>
          <p:spPr bwMode="auto">
            <a:xfrm>
              <a:off x="2838450" y="2819400"/>
              <a:ext cx="1428750" cy="809625"/>
            </a:xfrm>
            <a:prstGeom prst="rect">
              <a:avLst/>
            </a:prstGeom>
            <a:noFill/>
            <a:ln w="9525">
              <a:noFill/>
              <a:miter lim="800000"/>
              <a:headEnd/>
              <a:tailEnd/>
            </a:ln>
          </p:spPr>
        </p:pic>
      </p:grpSp>
      <p:pic>
        <p:nvPicPr>
          <p:cNvPr id="467977" name="Picture 8" descr="Logo of Department of Health and Human Services"/>
          <p:cNvPicPr>
            <a:picLocks noChangeAspect="1"/>
          </p:cNvPicPr>
          <p:nvPr/>
        </p:nvPicPr>
        <p:blipFill>
          <a:blip r:embed="rId5" cstate="print"/>
          <a:srcRect/>
          <a:stretch>
            <a:fillRect/>
          </a:stretch>
        </p:blipFill>
        <p:spPr bwMode="auto">
          <a:xfrm>
            <a:off x="381000" y="457200"/>
            <a:ext cx="781050" cy="78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itle 1"/>
          <p:cNvSpPr>
            <a:spLocks noGrp="1"/>
          </p:cNvSpPr>
          <p:nvPr>
            <p:ph type="title" idx="4294967295"/>
          </p:nvPr>
        </p:nvSpPr>
        <p:spPr>
          <a:xfrm>
            <a:off x="457200" y="3048000"/>
            <a:ext cx="8229600" cy="3200400"/>
          </a:xfrm>
        </p:spPr>
        <p:txBody>
          <a:bodyPr/>
          <a:lstStyle/>
          <a:p>
            <a:r>
              <a:rPr lang="en-US" dirty="0"/>
              <a:t>U.S. DEPARTMENT OF EDUCATION</a:t>
            </a:r>
            <a:br>
              <a:rPr lang="en-US" dirty="0"/>
            </a:br>
            <a:r>
              <a:rPr lang="en-US" dirty="0"/>
              <a:t>Office of Safe and Healthy Students</a:t>
            </a:r>
            <a:br>
              <a:rPr lang="en-US" dirty="0"/>
            </a:br>
            <a:r>
              <a:rPr lang="en-US" dirty="0"/>
              <a:t/>
            </a:r>
            <a:br>
              <a:rPr lang="en-US" dirty="0"/>
            </a:br>
            <a:r>
              <a:rPr lang="en-US" sz="4000" dirty="0">
                <a:solidFill>
                  <a:srgbClr val="FFC000"/>
                </a:solidFill>
              </a:rPr>
              <a:t>“</a:t>
            </a:r>
            <a:r>
              <a:rPr lang="en-US" sz="4000" i="1" dirty="0">
                <a:solidFill>
                  <a:srgbClr val="FFC000"/>
                </a:solidFill>
              </a:rPr>
              <a:t>Improving Conditions for Learning”</a:t>
            </a:r>
            <a:r>
              <a:rPr lang="en-US" sz="4000" dirty="0"/>
              <a:t/>
            </a:r>
            <a:br>
              <a:rPr lang="en-US" sz="4000" dirty="0"/>
            </a:br>
            <a:endParaRPr lang="en-US" sz="4000" dirty="0"/>
          </a:p>
        </p:txBody>
      </p:sp>
      <p:pic>
        <p:nvPicPr>
          <p:cNvPr id="457731" name="Content Placeholder 4" descr="Department of Education Seal"/>
          <p:cNvPicPr>
            <a:picLocks noGrp="1" noChangeAspect="1"/>
          </p:cNvPicPr>
          <p:nvPr>
            <p:ph idx="4294967295"/>
          </p:nvPr>
        </p:nvPicPr>
        <p:blipFill>
          <a:blip r:embed="rId2" cstate="print"/>
          <a:srcRect/>
          <a:stretch>
            <a:fillRect/>
          </a:stretch>
        </p:blipFill>
        <p:spPr>
          <a:xfrm>
            <a:off x="3200400" y="304800"/>
            <a:ext cx="2438400" cy="2438400"/>
          </a:xfrm>
        </p:spPr>
      </p:pic>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56E6518-E971-4574-8464-049D3CE6B078}"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idx="4294967295"/>
          </p:nvPr>
        </p:nvSpPr>
        <p:spPr/>
        <p:txBody>
          <a:bodyPr/>
          <a:lstStyle/>
          <a:p>
            <a:r>
              <a:rPr lang="en-US" dirty="0">
                <a:solidFill>
                  <a:srgbClr val="FFC000"/>
                </a:solidFill>
              </a:rPr>
              <a:t>OSHS – What We Do!</a:t>
            </a:r>
            <a:r>
              <a:rPr lang="en-US" dirty="0"/>
              <a:t/>
            </a:r>
            <a:br>
              <a:rPr lang="en-US" dirty="0"/>
            </a:br>
            <a:r>
              <a:rPr lang="en-US" sz="3200" i="1" dirty="0">
                <a:solidFill>
                  <a:srgbClr val="FFC000"/>
                </a:solidFill>
              </a:rPr>
              <a:t>Supporting Student Success</a:t>
            </a:r>
          </a:p>
        </p:txBody>
      </p:sp>
      <p:sp>
        <p:nvSpPr>
          <p:cNvPr id="458755" name="Content Placeholder 2"/>
          <p:cNvSpPr>
            <a:spLocks noGrp="1"/>
          </p:cNvSpPr>
          <p:nvPr>
            <p:ph idx="4294967295"/>
          </p:nvPr>
        </p:nvSpPr>
        <p:spPr/>
        <p:txBody>
          <a:bodyPr/>
          <a:lstStyle/>
          <a:p>
            <a:r>
              <a:rPr lang="en-US" dirty="0"/>
              <a:t>School Climate Improvement</a:t>
            </a:r>
          </a:p>
          <a:p>
            <a:r>
              <a:rPr lang="en-US" dirty="0"/>
              <a:t>Bullying prevention</a:t>
            </a:r>
          </a:p>
          <a:p>
            <a:r>
              <a:rPr lang="en-US" dirty="0"/>
              <a:t>Mental Health</a:t>
            </a:r>
          </a:p>
          <a:p>
            <a:r>
              <a:rPr lang="en-US" dirty="0"/>
              <a:t>Physical Education</a:t>
            </a:r>
          </a:p>
          <a:p>
            <a:r>
              <a:rPr lang="en-US" dirty="0"/>
              <a:t>Substance abuse prevention</a:t>
            </a:r>
          </a:p>
          <a:p>
            <a:r>
              <a:rPr lang="en-US" dirty="0"/>
              <a:t>Violence prevention</a:t>
            </a:r>
          </a:p>
          <a:p>
            <a:r>
              <a:rPr lang="en-US" dirty="0"/>
              <a:t>Emergency Management</a:t>
            </a:r>
          </a:p>
          <a:p>
            <a:endParaRPr lang="en-US"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7676AB8-E11E-49E4-A482-3771A79284CA}" type="slidenum">
              <a:rPr lang="en-US" sz="1200">
                <a:solidFill>
                  <a:schemeClr val="tx1">
                    <a:tint val="75000"/>
                  </a:schemeClr>
                </a:solidFill>
                <a:latin typeface="+mn-lt"/>
              </a:rPr>
              <a:pPr algn="r" fontAlgn="auto">
                <a:spcBef>
                  <a:spcPts val="0"/>
                </a:spcBef>
                <a:spcAft>
                  <a:spcPts val="0"/>
                </a:spcAft>
                <a:defRPr/>
              </a:pPr>
              <a:t>7</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itle 1"/>
          <p:cNvSpPr>
            <a:spLocks noGrp="1"/>
          </p:cNvSpPr>
          <p:nvPr>
            <p:ph type="title" idx="4294967295"/>
          </p:nvPr>
        </p:nvSpPr>
        <p:spPr/>
        <p:txBody>
          <a:bodyPr/>
          <a:lstStyle/>
          <a:p>
            <a:r>
              <a:rPr lang="en-US" dirty="0">
                <a:solidFill>
                  <a:srgbClr val="FFC000"/>
                </a:solidFill>
              </a:rPr>
              <a:t>Grant Programs FY 12</a:t>
            </a:r>
          </a:p>
        </p:txBody>
      </p:sp>
      <p:sp>
        <p:nvSpPr>
          <p:cNvPr id="459779" name="Content Placeholder 2"/>
          <p:cNvSpPr>
            <a:spLocks noGrp="1"/>
          </p:cNvSpPr>
          <p:nvPr>
            <p:ph idx="4294967295"/>
          </p:nvPr>
        </p:nvSpPr>
        <p:spPr/>
        <p:txBody>
          <a:bodyPr/>
          <a:lstStyle/>
          <a:p>
            <a:r>
              <a:rPr lang="en-US"/>
              <a:t>Safe and Supportive Schools Grants (state)</a:t>
            </a:r>
          </a:p>
          <a:p>
            <a:r>
              <a:rPr lang="en-US"/>
              <a:t>Emergency Management</a:t>
            </a:r>
          </a:p>
          <a:p>
            <a:r>
              <a:rPr lang="en-US"/>
              <a:t>Safe Schools, Healthy Students Grants</a:t>
            </a:r>
          </a:p>
          <a:p>
            <a:r>
              <a:rPr lang="en-US"/>
              <a:t>Physical Education Program (aka PEP)</a:t>
            </a:r>
          </a:p>
          <a:p>
            <a:r>
              <a:rPr lang="en-US"/>
              <a:t>21</a:t>
            </a:r>
            <a:r>
              <a:rPr lang="en-US" baseline="30000"/>
              <a:t>st</a:t>
            </a:r>
            <a:r>
              <a:rPr lang="en-US"/>
              <a:t> Century Learning Centers Program (state)</a:t>
            </a:r>
          </a:p>
          <a:p>
            <a:r>
              <a:rPr lang="en-US"/>
              <a:t>Promise Neighborhoods</a:t>
            </a:r>
          </a:p>
          <a:p>
            <a:pPr algn="ctr">
              <a:buFont typeface="Arial" charset="0"/>
              <a:buNone/>
            </a:pPr>
            <a:r>
              <a:rPr lang="en-US" sz="2800">
                <a:solidFill>
                  <a:srgbClr val="FFC000"/>
                </a:solidFill>
              </a:rPr>
              <a:t>www2.ed.gov/about/offices/list/index.html</a:t>
            </a:r>
          </a:p>
          <a:p>
            <a:pPr algn="ctr">
              <a:buFont typeface="Arial" charset="0"/>
              <a:buNone/>
            </a:pPr>
            <a:r>
              <a:rPr lang="en-US" sz="2800">
                <a:solidFill>
                  <a:srgbClr val="FFC000"/>
                </a:solidFill>
              </a:rPr>
              <a:t>Office of Elementary and Secondary Education</a:t>
            </a:r>
          </a:p>
          <a:p>
            <a:endParaRPr lang="en-US"/>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C487E26-57D1-4B56-8516-A0BA52D0C3F2}"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1"/>
          <p:cNvSpPr>
            <a:spLocks noGrp="1"/>
          </p:cNvSpPr>
          <p:nvPr>
            <p:ph type="title" idx="4294967295"/>
          </p:nvPr>
        </p:nvSpPr>
        <p:spPr/>
        <p:txBody>
          <a:bodyPr/>
          <a:lstStyle/>
          <a:p>
            <a:r>
              <a:rPr lang="en-US" dirty="0">
                <a:solidFill>
                  <a:srgbClr val="FFC000"/>
                </a:solidFill>
              </a:rPr>
              <a:t>Technical Assistance Centers</a:t>
            </a:r>
          </a:p>
        </p:txBody>
      </p:sp>
      <p:sp>
        <p:nvSpPr>
          <p:cNvPr id="460803" name="Content Placeholder 2"/>
          <p:cNvSpPr>
            <a:spLocks noGrp="1"/>
          </p:cNvSpPr>
          <p:nvPr>
            <p:ph idx="4294967295"/>
          </p:nvPr>
        </p:nvSpPr>
        <p:spPr/>
        <p:txBody>
          <a:bodyPr/>
          <a:lstStyle/>
          <a:p>
            <a:r>
              <a:rPr lang="en-US"/>
              <a:t>Safe and Supportive Schools (S3) TA Center (http://safesupportiveschools.ed.gov)</a:t>
            </a:r>
          </a:p>
          <a:p>
            <a:r>
              <a:rPr lang="en-US"/>
              <a:t>Higher Education Center, AODV Prevention (www.higheredcenter.org)</a:t>
            </a:r>
          </a:p>
          <a:p>
            <a:r>
              <a:rPr lang="en-US"/>
              <a:t>Readiness and Emergency Management (www.remstacenter.org) </a:t>
            </a:r>
          </a:p>
          <a:p>
            <a:r>
              <a:rPr lang="en-US"/>
              <a:t>www.findyouthinfo.gov</a:t>
            </a:r>
          </a:p>
          <a:p>
            <a:r>
              <a:rPr lang="en-US"/>
              <a:t>www.stopbullying.gov</a:t>
            </a:r>
          </a:p>
          <a:p>
            <a:endParaRPr lang="en-US"/>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242C709-B39D-46EA-BA89-81B31FCB40A3}"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S. flag design template">
  <a:themeElements>
    <a:clrScheme name="U.S. flag design template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U.S. flag design templat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U.S. flag design template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ject overview presentation">
  <a:themeElements>
    <a:clrScheme name="Project overview pre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roject overview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ject overview pre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 flag design template">
  <a:themeElements>
    <a:clrScheme name="1_U.S. flag design template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1_U.S. flag design templat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U.S. flag design template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 flag design template</Template>
  <TotalTime>1497</TotalTime>
  <Words>531</Words>
  <Application>Microsoft Office PowerPoint</Application>
  <PresentationFormat>On-screen Show (4:3)</PresentationFormat>
  <Paragraphs>116</Paragraphs>
  <Slides>15</Slides>
  <Notes>7</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U.S. flag design template</vt:lpstr>
      <vt:lpstr>Office Theme</vt:lpstr>
      <vt:lpstr>Project overview presentation</vt:lpstr>
      <vt:lpstr>1_Office Theme</vt:lpstr>
      <vt:lpstr>2_Office Theme</vt:lpstr>
      <vt:lpstr>3_Office Theme</vt:lpstr>
      <vt:lpstr>1_U.S. flag design template</vt:lpstr>
      <vt:lpstr>Federal Agency Panel Maria Queen, HUD Sarah Oberlander,HHS Norris Dickard, ED Eugene Schneeberg, DOJ Edna Primrose, DOL  October 31, 2011</vt:lpstr>
      <vt:lpstr>Federal Panel  Panelists from the federal agencies comprising the Forum’s Federal Coordination Team (FCT) will provide status updates for their agencies, to include feedback from the Forum city site visits and overview of each agency’s Action Plan.   This session will include Q &amp; A. </vt:lpstr>
      <vt:lpstr>Department of Housing and Urban Development </vt:lpstr>
      <vt:lpstr>HUD Commitment</vt:lpstr>
      <vt:lpstr>U.S. Department of Health and Human Services</vt:lpstr>
      <vt:lpstr>U.S. DEPARTMENT OF EDUCATION Office of Safe and Healthy Students  “Improving Conditions for Learning” </vt:lpstr>
      <vt:lpstr>OSHS – What We Do! Supporting Student Success</vt:lpstr>
      <vt:lpstr>Grant Programs FY 12</vt:lpstr>
      <vt:lpstr>Technical Assistance Centers</vt:lpstr>
      <vt:lpstr>Stay in Touch – we are  here to serve you! </vt:lpstr>
      <vt:lpstr>Slide 11</vt:lpstr>
      <vt:lpstr>DOL  - Support for the National Forum on Youth Violence Prevention</vt:lpstr>
      <vt:lpstr>U.S. Department of Labor Support for the National Forum on  Youth Violence Prevention</vt:lpstr>
      <vt:lpstr>DOL  - Support for the National Forum on Youth Violence Prevention</vt:lpstr>
      <vt:lpstr>Questions?</vt:lpstr>
    </vt:vector>
  </TitlesOfParts>
  <Company>U.S. Dept. of Labor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mcconnell-sheila</dc:creator>
  <cp:lastModifiedBy>Arbinda</cp:lastModifiedBy>
  <cp:revision>67</cp:revision>
  <dcterms:created xsi:type="dcterms:W3CDTF">2007-04-16T18:08:01Z</dcterms:created>
  <dcterms:modified xsi:type="dcterms:W3CDTF">2011-11-11T16:29:51Z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TC011408301033</vt:lpwstr>
  </property>
</Properties>
</file>